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1"/>
  </p:notesMasterIdLst>
  <p:handoutMasterIdLst>
    <p:handoutMasterId r:id="rId32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9" r:id="rId17"/>
    <p:sldId id="265" r:id="rId18"/>
    <p:sldId id="270" r:id="rId19"/>
    <p:sldId id="266" r:id="rId20"/>
    <p:sldId id="267" r:id="rId21"/>
    <p:sldId id="272" r:id="rId22"/>
    <p:sldId id="268" r:id="rId23"/>
    <p:sldId id="271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0"/>
  </p:normalViewPr>
  <p:slideViewPr>
    <p:cSldViewPr>
      <p:cViewPr varScale="1">
        <p:scale>
          <a:sx n="45" d="100"/>
          <a:sy n="45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'en-tête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quarter" idx="1"/>
          </p:nvPr>
        </p:nvSpPr>
        <p:spPr>
          <a:xfrm>
            <a:off x="388583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2"/>
          </p:nvPr>
        </p:nvSpPr>
        <p:spPr>
          <a:xfrm>
            <a:off x="-36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3"/>
          </p:nvPr>
        </p:nvSpPr>
        <p:spPr>
          <a:xfrm>
            <a:off x="3885839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434DF47-109E-4DA1-93D1-59DE67094F6A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‹N°›</a:t>
            </a:fld>
            <a:endParaRPr lang="fr-FR" sz="12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55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'en-tête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idx="1"/>
          </p:nvPr>
        </p:nvSpPr>
        <p:spPr>
          <a:xfrm>
            <a:off x="388583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'image des diapositives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Espace réservé des commentaires 5"/>
          <p:cNvSpPr txBox="1"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  <p:sp>
        <p:nvSpPr>
          <p:cNvPr id="7" name="Espace réservé du pied de page 6"/>
          <p:cNvSpPr txBox="1">
            <a:spLocks noGrp="1"/>
          </p:cNvSpPr>
          <p:nvPr>
            <p:ph type="ftr" sz="quarter" idx="4"/>
          </p:nvPr>
        </p:nvSpPr>
        <p:spPr>
          <a:xfrm>
            <a:off x="-36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xfrm>
            <a:off x="3885839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1pPr>
          </a:lstStyle>
          <a:p>
            <a:pPr lvl="0"/>
            <a:fld id="{60133412-F4AA-4BA3-92CB-8DFF731E0DDA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14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fr-FR" sz="1200" b="0" i="0" u="none" strike="noStrike" cap="none" baseline="0">
        <a:ln>
          <a:noFill/>
        </a:ln>
        <a:solidFill>
          <a:srgbClr val="000000"/>
        </a:solidFill>
        <a:latin typeface="Times New Roman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0133412-F4AA-4BA3-92CB-8DFF731E0DDA}" type="slidenum">
              <a:rPr lang="fr-FR" smtClean="0"/>
              <a:pPr lvl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66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 kern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 kern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 kern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 kern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 kern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 kern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39F6E4-2D04-4B23-85C0-29FE1659FA67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9572FE-15F9-4FE7-BB32-49FFEC0C9BAF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5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39F6E4-2D04-4B23-85C0-29FE1659FA67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6C28DA-0A27-4FF1-84AE-7472E0E9AAB9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39F6E4-2D04-4B23-85C0-29FE1659FA67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D86F60-A963-4E2E-AEA0-9845CCEB51D7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8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9A2399-BCB3-4611-978B-56474267C462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101382-4B15-4086-A381-80E1359FD4E6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0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9A2399-BCB3-4611-978B-56474267C462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C43ED3-6FDD-47E2-9B28-758ED11328DD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9A2399-BCB3-4611-978B-56474267C462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92AFD6-EC03-40FF-BEB0-08A856954185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8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9A2399-BCB3-4611-978B-56474267C462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03EA5C-0027-4730-8111-2F1D1E460E4C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3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9A2399-BCB3-4611-978B-56474267C462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A45C6C-FAD6-4EF7-87B5-F1924F6B8915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3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9A2399-BCB3-4611-978B-56474267C462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246403-1EFB-4659-90B6-1EF8BD4161D1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2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9A2399-BCB3-4611-978B-56474267C462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9E6CD8-9059-48A8-BE86-3FF3A6484501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6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9A2399-BCB3-4611-978B-56474267C462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6DE676-35BB-4DE3-9C80-96FB0A95A0C1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7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39F6E4-2D04-4B23-85C0-29FE1659FA67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B433C7-93E3-4F42-834A-6DF7E6AEA3DF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9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9A2399-BCB3-4611-978B-56474267C462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679B7C-E8F7-4A55-9D11-C9AFDEECB48D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5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9A2399-BCB3-4611-978B-56474267C462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2668AD-069F-49E3-B30E-F37D17E7E8C9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3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B9A2399-BCB3-4611-978B-56474267C462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F8F890-213B-49F0-9955-AE2933E4A10B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1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9D51F28-AF6D-4DC3-BD07-6F79E48A6521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C2F127F-730F-481B-A07A-E40BBFFBFA6C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5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9D51F28-AF6D-4DC3-BD07-6F79E48A6521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0CECC45-F411-49ED-A8E0-ED587F598903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3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9D51F28-AF6D-4DC3-BD07-6F79E48A6521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9864EE8-3832-4BC7-A89D-50D5A8CD295B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1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9D51F28-AF6D-4DC3-BD07-6F79E48A6521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F56BFE8-6790-42CE-993C-8A1B91CAC05E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5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9D51F28-AF6D-4DC3-BD07-6F79E48A6521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4F43F1-8522-4FAE-87E7-62B75E8CF959}" type="slidenum">
              <a:rPr/>
              <a:pPr lvl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7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9D51F28-AF6D-4DC3-BD07-6F79E48A6521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2B970E0-6760-43A3-A0BE-1C7E202D7F45}" type="slidenum">
              <a:rPr/>
              <a:pPr lvl="0"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8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9D51F28-AF6D-4DC3-BD07-6F79E48A6521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7ACDB2D-42DE-4257-8064-5B2463AD3BE4}" type="slidenum">
              <a:rPr/>
              <a:pPr lvl="0"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8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39F6E4-2D04-4B23-85C0-29FE1659FA67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6ADAFF-B0D8-4EA1-A731-678AEF4E953C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9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9D51F28-AF6D-4DC3-BD07-6F79E48A6521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C50C76E-AE5C-40AC-A11F-D5230D3C6CBE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5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9D51F28-AF6D-4DC3-BD07-6F79E48A6521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02B6460-C69F-4D1B-B123-7531158CA0BC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7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9D51F28-AF6D-4DC3-BD07-6F79E48A6521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BCAF41C-7DD3-41DB-A7D3-A75C545DDA83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7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9D51F28-AF6D-4DC3-BD07-6F79E48A6521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CE77FEA-DEB2-485C-A21B-C5658A9FE870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0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8F2B6E-C27D-4E44-B1A4-B8E8A6804EA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58BBDE-2EEB-4000-9040-2983D78854A6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0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8F2B6E-C27D-4E44-B1A4-B8E8A6804EA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DE4BAE-969F-4D44-877C-97F1DC3AA331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7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8F2B6E-C27D-4E44-B1A4-B8E8A6804EA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8C4F27-E15D-4222-B6D4-1080A0B759C1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0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8F2B6E-C27D-4E44-B1A4-B8E8A6804EA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B5E955-A5EE-419C-93AB-93484F775D79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6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8F2B6E-C27D-4E44-B1A4-B8E8A6804EA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8E411E-1FBE-482E-8792-525278D4C892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9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8F2B6E-C27D-4E44-B1A4-B8E8A6804EA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B6FED9-A000-4BBE-A1CF-BB179F5516E8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39F6E4-2D04-4B23-85C0-29FE1659FA67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363EF6-3CF4-43D6-A979-96DAD2DE66D4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4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8F2B6E-C27D-4E44-B1A4-B8E8A6804EA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DA0281-3D43-43ED-9B1E-001747A4338B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1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8F2B6E-C27D-4E44-B1A4-B8E8A6804EA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56FF26-0054-4E6B-8ADE-9B07FA1993DC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8F2B6E-C27D-4E44-B1A4-B8E8A6804EA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15E5EC-8D84-4F51-90DD-726C48EC4722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9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8F2B6E-C27D-4E44-B1A4-B8E8A6804EA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4764D1-1395-42FD-AAD3-E9C570BD8120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3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8F2B6E-C27D-4E44-B1A4-B8E8A6804EA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75A9C7-CAF7-434A-AB2B-BEEA18206242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CE8B6A-C67F-4E8C-807A-D59A0BD418E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004F9D8-AD9F-4E90-A352-C11267997DF9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8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CE8B6A-C67F-4E8C-807A-D59A0BD418E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FBDF853-9916-4401-92BD-56C693460B2E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CE8B6A-C67F-4E8C-807A-D59A0BD418E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0769C03-1604-44C0-B366-7077B6E1BF3F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6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CE8B6A-C67F-4E8C-807A-D59A0BD418E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08DA483-EB9D-40B1-8F4B-3E5CF907D69E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6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CE8B6A-C67F-4E8C-807A-D59A0BD418E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2CDC187-95BF-42F2-A4B7-63F7F158A94E}" type="slidenum">
              <a:rPr/>
              <a:pPr lvl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3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39F6E4-2D04-4B23-85C0-29FE1659FA67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3FE5D9-9B5F-42B8-B211-3339A1279179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7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CE8B6A-C67F-4E8C-807A-D59A0BD418E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7393CBD-F48D-45B2-B9F3-B2450873ADD2}" type="slidenum">
              <a:rPr/>
              <a:pPr lvl="0"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2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CE8B6A-C67F-4E8C-807A-D59A0BD418E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89AEF34-F02C-4BEC-8E0A-9F8419F8D6A3}" type="slidenum">
              <a:rPr/>
              <a:pPr lvl="0"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1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CE8B6A-C67F-4E8C-807A-D59A0BD418E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155E62C-08F7-4C49-B691-CDC14119E34E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CE8B6A-C67F-4E8C-807A-D59A0BD418E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6CE53FC-638F-4F52-85FE-7C521DC538E7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9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CE8B6A-C67F-4E8C-807A-D59A0BD418E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9C1D0E3-05E6-45A1-9895-695F5788A514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63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CE8B6A-C67F-4E8C-807A-D59A0BD418E4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85A97A6-A379-4177-9927-EAC13C935460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1C247C-79B6-44B4-983C-F67E137B7439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B9BDAEF-277E-4F44-8C4A-155954903CEE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09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1C247C-79B6-44B4-983C-F67E137B7439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CC4D741-4F36-41B8-980B-E0921D8E1463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4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1C247C-79B6-44B4-983C-F67E137B7439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1F5C28F-4226-4508-823C-44762F53464B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4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1C247C-79B6-44B4-983C-F67E137B7439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3EA36B9-B6ED-4E31-81D1-BEE283BD5EF0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9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39F6E4-2D04-4B23-85C0-29FE1659FA67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C28245-D9CA-4DBE-AD8F-19D75203697C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1C247C-79B6-44B4-983C-F67E137B7439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64702F7-4B20-48D5-AF29-DB4579C2FF17}" type="slidenum">
              <a:rPr/>
              <a:pPr lvl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5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1C247C-79B6-44B4-983C-F67E137B7439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A29C25F-05EF-4E7E-96C6-384A9E24F7B2}" type="slidenum">
              <a:rPr/>
              <a:pPr lvl="0"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1C247C-79B6-44B4-983C-F67E137B7439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8006C04-E9E6-4BF1-9CCB-AFD06B5FD380}" type="slidenum">
              <a:rPr/>
              <a:pPr lvl="0"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4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1C247C-79B6-44B4-983C-F67E137B7439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A473FA2-A4C7-44D9-AD30-430C44AB29EF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1C247C-79B6-44B4-983C-F67E137B7439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AE961BA-2AB5-4977-9386-12D145CA5450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8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1C247C-79B6-44B4-983C-F67E137B7439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682F09B-0497-4A41-8A3F-1D45963C50F5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8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1C247C-79B6-44B4-983C-F67E137B7439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8E1C732-3130-4E96-A1D6-9CD9A04AB109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09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66015-7769-4BEC-A058-7133B8B19CB3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B15CFA6-C797-4784-B85F-31391FB4110F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1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66015-7769-4BEC-A058-7133B8B19CB3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1ABFA16-2F65-42AB-975D-695430D0FC3D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9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66015-7769-4BEC-A058-7133B8B19CB3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6DDFFD7-4077-43F1-A00A-FAB87AA47A7C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8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39F6E4-2D04-4B23-85C0-29FE1659FA67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331750-C663-4B87-89C6-8E7D27A8BE89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66015-7769-4BEC-A058-7133B8B19CB3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D984DAB-EA21-4D0F-8368-970E1006711C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0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66015-7769-4BEC-A058-7133B8B19CB3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65442F1-444E-47D3-820F-76CE682086E3}" type="slidenum">
              <a:rPr/>
              <a:pPr lvl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9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66015-7769-4BEC-A058-7133B8B19CB3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633AD42-496C-4507-AF93-9AB455B1766B}" type="slidenum">
              <a:rPr/>
              <a:pPr lvl="0"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8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66015-7769-4BEC-A058-7133B8B19CB3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B24B316-D91E-4654-BE9B-CA34FF3653B4}" type="slidenum">
              <a:rPr/>
              <a:pPr lvl="0"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2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66015-7769-4BEC-A058-7133B8B19CB3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D94F867-14C4-4517-89B1-0AE003D0392F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8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66015-7769-4BEC-A058-7133B8B19CB3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0E2D28C-85B1-4B2D-A1AC-9CC805BA5904}" type="slidenum">
              <a:rPr/>
              <a:pPr lvl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36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66015-7769-4BEC-A058-7133B8B19CB3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D9A3136-76F0-4E90-A5F6-DFF5CCC73B0F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1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EA66015-7769-4BEC-A058-7133B8B19CB3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D84E745-3E18-4F63-A193-7F3AA4F74415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0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39F6E4-2D04-4B23-85C0-29FE1659FA67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7B2179-9B30-459C-87A1-A4D4A00FFBC9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3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39F6E4-2D04-4B23-85C0-29FE1659FA67}" type="datetime1">
              <a:rPr lang="fr-FR" smtClean="0"/>
              <a:pPr lvl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D37008-D6EF-42EA-A09A-272A4E4AFC26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1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5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noFill/>
          <a:ln w="38160">
            <a:solidFill>
              <a:srgbClr val="ADCEDC">
                <a:alpha val="93000"/>
              </a:srgbClr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u titre 2"/>
          <p:cNvSpPr txBox="1">
            <a:spLocks noGrp="1"/>
          </p:cNvSpPr>
          <p:nvPr>
            <p:ph type="title"/>
          </p:nvPr>
        </p:nvSpPr>
        <p:spPr>
          <a:xfrm>
            <a:off x="456839" y="274320"/>
            <a:ext cx="7467479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1"/>
          </p:nvPr>
        </p:nvSpPr>
        <p:spPr>
          <a:xfrm>
            <a:off x="456839" y="1600200"/>
            <a:ext cx="7467479" cy="48736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2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2400" b="0" i="0" u="none" strike="noStrike" baseline="0">
                <a:solidFill>
                  <a:srgbClr val="000000"/>
                </a:solidFill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3639F6E4-2D04-4B23-85C0-29FE1659FA67}" type="datetime1">
              <a:rPr lang="fr-FR"/>
              <a:pPr lvl="0"/>
              <a:t>13/09/2016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3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2400" b="0" i="0" u="none" strike="noStrike" baseline="0">
                <a:solidFill>
                  <a:srgbClr val="000000"/>
                </a:solidFill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Connecteur droit 6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noFill/>
          <a:ln w="5724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8" name="Connecteur droit 8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noFill/>
          <a:ln w="19080">
            <a:solidFill>
              <a:srgbClr val="2DA2B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8839080" y="0"/>
            <a:ext cx="30492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DCEDC">
              <a:alpha val="87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0" name="Connecteur droit 10"/>
          <p:cNvSpPr/>
          <p:nvPr/>
        </p:nvSpPr>
        <p:spPr>
          <a:xfrm>
            <a:off x="8915399" y="0"/>
            <a:ext cx="0" cy="6858000"/>
          </a:xfrm>
          <a:prstGeom prst="line">
            <a:avLst/>
          </a:prstGeom>
          <a:noFill/>
          <a:ln w="9360">
            <a:solidFill>
              <a:srgbClr val="2DA2B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1" name="Ellipse 11"/>
          <p:cNvSpPr/>
          <p:nvPr/>
        </p:nvSpPr>
        <p:spPr>
          <a:xfrm>
            <a:off x="8156520" y="5715000"/>
            <a:ext cx="549360" cy="549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2" name="Espace réservé du numéro de diapositive 11"/>
          <p:cNvSpPr txBox="1">
            <a:spLocks noGrp="1"/>
          </p:cNvSpPr>
          <p:nvPr>
            <p:ph type="sldNum" sz="quarter" idx="4"/>
          </p:nvPr>
        </p:nvSpPr>
        <p:spPr>
          <a:xfrm>
            <a:off x="8129519" y="5734080"/>
            <a:ext cx="609840" cy="520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2400" b="0" i="0" u="none" strike="noStrike" baseline="0">
                <a:solidFill>
                  <a:srgbClr val="000000"/>
                </a:solidFill>
                <a:latin typeface="Arial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FF825601-22F3-4E1F-B129-AB62072CD72D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3000" b="0" i="0" u="none" strike="noStrike" cap="none" baseline="0">
          <a:ln>
            <a:noFill/>
          </a:ln>
          <a:solidFill>
            <a:srgbClr val="464646"/>
          </a:solidFill>
          <a:latin typeface="Century Schoolbook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fr-FR" sz="2400" b="0" i="0" u="none" strike="noStrike" cap="none" baseline="0">
          <a:ln>
            <a:noFill/>
          </a:ln>
          <a:solidFill>
            <a:srgbClr val="000000"/>
          </a:solidFill>
          <a:latin typeface="Century Schoolbook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380880" y="0"/>
            <a:ext cx="60984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DCEDC">
              <a:alpha val="54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276120" y="0"/>
            <a:ext cx="10476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DE0E8">
              <a:alpha val="36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990719" y="0"/>
            <a:ext cx="18252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DE0E8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1141560" y="0"/>
            <a:ext cx="23004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8F0F4">
              <a:alpha val="71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6" name="Connecteur droit 18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noFill/>
          <a:ln w="57240">
            <a:solidFill>
              <a:srgbClr val="ADCEDC">
                <a:alpha val="73000"/>
              </a:srgbClr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7" name="Connecteur droit 19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240">
            <a:solidFill>
              <a:srgbClr val="E8F0F4">
                <a:alpha val="83000"/>
              </a:srgbClr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8" name="Connecteur droit 20"/>
          <p:cNvSpPr/>
          <p:nvPr/>
        </p:nvSpPr>
        <p:spPr>
          <a:xfrm>
            <a:off x="853919" y="0"/>
            <a:ext cx="0" cy="6858000"/>
          </a:xfrm>
          <a:prstGeom prst="line">
            <a:avLst/>
          </a:prstGeom>
          <a:noFill/>
          <a:ln w="5724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9" name="Connecteur droit 23"/>
          <p:cNvSpPr/>
          <p:nvPr/>
        </p:nvSpPr>
        <p:spPr>
          <a:xfrm>
            <a:off x="1727280" y="0"/>
            <a:ext cx="0" cy="6858000"/>
          </a:xfrm>
          <a:prstGeom prst="line">
            <a:avLst/>
          </a:prstGeom>
          <a:noFill/>
          <a:ln w="28440">
            <a:solidFill>
              <a:srgbClr val="ADCEDC">
                <a:alpha val="82000"/>
              </a:srgbClr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0" name="Connecteur droit 24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noFill/>
          <a:ln w="936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1" name="Connecteur droit 25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noFill/>
          <a:ln w="5724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219320" y="0"/>
            <a:ext cx="7596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DCEDC">
              <a:alpha val="51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3" name="Ellipse 27"/>
          <p:cNvSpPr/>
          <p:nvPr/>
        </p:nvSpPr>
        <p:spPr>
          <a:xfrm>
            <a:off x="609480" y="3429000"/>
            <a:ext cx="1295640" cy="1295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4" name="Ellipse 28"/>
          <p:cNvSpPr/>
          <p:nvPr/>
        </p:nvSpPr>
        <p:spPr>
          <a:xfrm>
            <a:off x="1309680" y="4867200"/>
            <a:ext cx="641520" cy="641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5" name="Ellipse 29"/>
          <p:cNvSpPr/>
          <p:nvPr/>
        </p:nvSpPr>
        <p:spPr>
          <a:xfrm>
            <a:off x="1090440" y="5500800"/>
            <a:ext cx="138240" cy="136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6" name="Ellipse 30"/>
          <p:cNvSpPr/>
          <p:nvPr/>
        </p:nvSpPr>
        <p:spPr>
          <a:xfrm>
            <a:off x="1663559" y="5788080"/>
            <a:ext cx="274680" cy="274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7" name="Ellipse 31"/>
          <p:cNvSpPr/>
          <p:nvPr/>
        </p:nvSpPr>
        <p:spPr>
          <a:xfrm>
            <a:off x="1905120" y="4495680"/>
            <a:ext cx="365040" cy="365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8" name="Espace réservé du titre 17"/>
          <p:cNvSpPr txBox="1">
            <a:spLocks noGrp="1"/>
          </p:cNvSpPr>
          <p:nvPr>
            <p:ph type="title"/>
          </p:nvPr>
        </p:nvSpPr>
        <p:spPr>
          <a:xfrm>
            <a:off x="456839" y="274320"/>
            <a:ext cx="7467479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fr-FR"/>
          </a:p>
        </p:txBody>
      </p:sp>
      <p:sp>
        <p:nvSpPr>
          <p:cNvPr id="19" name="Espace réservé du texte 18"/>
          <p:cNvSpPr txBox="1">
            <a:spLocks noGrp="1"/>
          </p:cNvSpPr>
          <p:nvPr>
            <p:ph type="body" idx="1"/>
          </p:nvPr>
        </p:nvSpPr>
        <p:spPr>
          <a:xfrm>
            <a:off x="456839" y="1600200"/>
            <a:ext cx="7467479" cy="48736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0" name="Espace réservé de la date 19"/>
          <p:cNvSpPr txBox="1">
            <a:spLocks noGrp="1"/>
          </p:cNvSpPr>
          <p:nvPr>
            <p:ph type="dt" sz="half" idx="2"/>
          </p:nvPr>
        </p:nvSpPr>
        <p:spPr>
          <a:xfrm rot="5400000">
            <a:off x="7764480" y="1174680"/>
            <a:ext cx="2286000" cy="3808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1">
              <a:buNone/>
              <a:tabLst/>
              <a:defRPr lang="fr-FR" sz="1200" kern="1200">
                <a:solidFill>
                  <a:srgbClr val="464646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B9A2399-BCB3-4611-978B-56474267C462}" type="datetime1">
              <a:rPr lang="fr-FR"/>
              <a:pPr lvl="0"/>
              <a:t>13/09/2016</a:t>
            </a:fld>
            <a:endParaRPr lang="fr-FR"/>
          </a:p>
        </p:txBody>
      </p:sp>
      <p:sp>
        <p:nvSpPr>
          <p:cNvPr id="21" name="Espace réservé du pied de page 20"/>
          <p:cNvSpPr txBox="1">
            <a:spLocks noGrp="1"/>
          </p:cNvSpPr>
          <p:nvPr>
            <p:ph type="ftr" sz="quarter" idx="3"/>
          </p:nvPr>
        </p:nvSpPr>
        <p:spPr>
          <a:xfrm rot="5400000">
            <a:off x="7077060" y="4181580"/>
            <a:ext cx="3657600" cy="384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lvl="0" rtl="0" hangingPunct="0">
              <a:buNone/>
              <a:tabLst/>
              <a:defRPr lang="fr-FR" sz="1200" kern="1200">
                <a:solidFill>
                  <a:srgbClr val="464646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numéro de diapositive 21"/>
          <p:cNvSpPr txBox="1">
            <a:spLocks noGrp="1"/>
          </p:cNvSpPr>
          <p:nvPr>
            <p:ph type="sldNum" sz="quarter" idx="4"/>
          </p:nvPr>
        </p:nvSpPr>
        <p:spPr>
          <a:xfrm>
            <a:off x="1325160" y="4929120"/>
            <a:ext cx="609480" cy="517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ctr" rtl="0" hangingPunct="1">
              <a:buNone/>
              <a:tabLst/>
              <a:defRPr lang="fr-FR" sz="1400" b="1" kern="1200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871F2DD-C594-404E-8043-9FE6F5AE7870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3000" b="0" i="0" u="none" strike="noStrike" kern="1200" cap="none" baseline="0">
          <a:ln>
            <a:noFill/>
          </a:ln>
          <a:solidFill>
            <a:srgbClr val="464646"/>
          </a:solidFill>
          <a:latin typeface="Century Schoolbook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fr-FR" sz="2400" b="0" i="0" u="none" strike="noStrike" kern="1200" cap="none" baseline="0">
          <a:ln>
            <a:noFill/>
          </a:ln>
          <a:solidFill>
            <a:srgbClr val="000000"/>
          </a:solidFill>
          <a:latin typeface="Century Schoolbook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5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noFill/>
          <a:ln w="38160">
            <a:solidFill>
              <a:srgbClr val="ADCEDC">
                <a:alpha val="93000"/>
              </a:srgbClr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3" name="Connecteur droit 6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noFill/>
          <a:ln w="5724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4" name="Connecteur droit 8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noFill/>
          <a:ln w="19080">
            <a:solidFill>
              <a:srgbClr val="2DA2B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8839080" y="0"/>
            <a:ext cx="30492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DCEDC">
              <a:alpha val="87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6" name="Connecteur droit 10"/>
          <p:cNvSpPr/>
          <p:nvPr/>
        </p:nvSpPr>
        <p:spPr>
          <a:xfrm>
            <a:off x="8915399" y="0"/>
            <a:ext cx="0" cy="6858000"/>
          </a:xfrm>
          <a:prstGeom prst="line">
            <a:avLst/>
          </a:prstGeom>
          <a:noFill/>
          <a:ln w="9360">
            <a:solidFill>
              <a:srgbClr val="2DA2B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7" name="Ellipse 11"/>
          <p:cNvSpPr/>
          <p:nvPr/>
        </p:nvSpPr>
        <p:spPr>
          <a:xfrm>
            <a:off x="8156520" y="5715000"/>
            <a:ext cx="549360" cy="549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8" name="Espace réservé du titre 7"/>
          <p:cNvSpPr txBox="1">
            <a:spLocks noGrp="1"/>
          </p:cNvSpPr>
          <p:nvPr>
            <p:ph type="title"/>
          </p:nvPr>
        </p:nvSpPr>
        <p:spPr>
          <a:xfrm>
            <a:off x="456839" y="274320"/>
            <a:ext cx="7467479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fr-FR"/>
          </a:p>
        </p:txBody>
      </p:sp>
      <p:sp>
        <p:nvSpPr>
          <p:cNvPr id="9" name="Espace réservé du texte 8"/>
          <p:cNvSpPr txBox="1">
            <a:spLocks noGrp="1"/>
          </p:cNvSpPr>
          <p:nvPr>
            <p:ph type="body" idx="1"/>
          </p:nvPr>
        </p:nvSpPr>
        <p:spPr>
          <a:xfrm>
            <a:off x="456839" y="1600200"/>
            <a:ext cx="7467479" cy="48736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 txBox="1">
            <a:spLocks noGrp="1"/>
          </p:cNvSpPr>
          <p:nvPr>
            <p:ph type="dt" sz="half" idx="2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1">
              <a:buNone/>
              <a:tabLst/>
              <a:defRPr lang="fr-FR" sz="1200" kern="1200">
                <a:solidFill>
                  <a:srgbClr val="464646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9D51F28-AF6D-4DC3-BD07-6F79E48A6521}" type="datetime1">
              <a:rPr lang="fr-FR"/>
              <a:pPr lvl="0"/>
              <a:t>13/09/2016</a:t>
            </a:fld>
            <a:endParaRPr lang="fr-FR"/>
          </a:p>
        </p:txBody>
      </p:sp>
      <p:sp>
        <p:nvSpPr>
          <p:cNvPr id="11" name="Espace réservé du numéro de diapositive 10"/>
          <p:cNvSpPr txBox="1">
            <a:spLocks noGrp="1"/>
          </p:cNvSpPr>
          <p:nvPr>
            <p:ph type="sldNum" sz="quarter" idx="4"/>
          </p:nvPr>
        </p:nvSpPr>
        <p:spPr>
          <a:xfrm>
            <a:off x="8129519" y="5734080"/>
            <a:ext cx="609840" cy="520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ctr" rtl="0" hangingPunct="1">
              <a:buNone/>
              <a:tabLst/>
              <a:defRPr lang="fr-FR" sz="1400" b="1" kern="1200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3B6D0CF-BB2A-4750-A292-302B7C65FA7D}" type="slidenum">
              <a:rPr/>
              <a:pPr lvl="0"/>
              <a:t>‹N°›</a:t>
            </a:fld>
            <a:endParaRPr lang="fr-FR"/>
          </a:p>
        </p:txBody>
      </p:sp>
      <p:sp>
        <p:nvSpPr>
          <p:cNvPr id="12" name="Espace réservé du pied de page 11"/>
          <p:cNvSpPr txBox="1">
            <a:spLocks noGrp="1"/>
          </p:cNvSpPr>
          <p:nvPr>
            <p:ph type="ftr" sz="quarter" idx="3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lvl="0" rtl="0" hangingPunct="0">
              <a:buNone/>
              <a:tabLst/>
              <a:defRPr lang="fr-FR" sz="1200" kern="1200">
                <a:solidFill>
                  <a:srgbClr val="464646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3000" b="0" i="0" u="none" strike="noStrike" kern="1200" cap="none" baseline="0">
          <a:ln>
            <a:noFill/>
          </a:ln>
          <a:solidFill>
            <a:srgbClr val="464646"/>
          </a:solidFill>
          <a:latin typeface="Century Schoolbook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fr-FR" sz="2400" b="0" i="0" u="none" strike="noStrike" kern="1200" cap="none" baseline="0">
          <a:ln>
            <a:noFill/>
          </a:ln>
          <a:solidFill>
            <a:srgbClr val="000000"/>
          </a:solidFill>
          <a:latin typeface="Century Schoolbook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380880" y="0"/>
            <a:ext cx="60984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DCEDC">
              <a:alpha val="54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276120" y="0"/>
            <a:ext cx="10476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DE0E8">
              <a:alpha val="36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990719" y="0"/>
            <a:ext cx="18252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DE0E8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1141560" y="0"/>
            <a:ext cx="23004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8F0F4">
              <a:alpha val="71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6" name="Connecteur droit 18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noFill/>
          <a:ln w="57240">
            <a:solidFill>
              <a:srgbClr val="ADCEDC">
                <a:alpha val="73000"/>
              </a:srgbClr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7" name="Connecteur droit 19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240">
            <a:solidFill>
              <a:srgbClr val="E8F0F4">
                <a:alpha val="83000"/>
              </a:srgbClr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8" name="Connecteur droit 20"/>
          <p:cNvSpPr/>
          <p:nvPr/>
        </p:nvSpPr>
        <p:spPr>
          <a:xfrm>
            <a:off x="853919" y="0"/>
            <a:ext cx="0" cy="6858000"/>
          </a:xfrm>
          <a:prstGeom prst="line">
            <a:avLst/>
          </a:prstGeom>
          <a:noFill/>
          <a:ln w="5724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9" name="Connecteur droit 23"/>
          <p:cNvSpPr/>
          <p:nvPr/>
        </p:nvSpPr>
        <p:spPr>
          <a:xfrm>
            <a:off x="1727280" y="0"/>
            <a:ext cx="0" cy="6858000"/>
          </a:xfrm>
          <a:prstGeom prst="line">
            <a:avLst/>
          </a:prstGeom>
          <a:noFill/>
          <a:ln w="28440">
            <a:solidFill>
              <a:srgbClr val="ADCEDC">
                <a:alpha val="82000"/>
              </a:srgbClr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0" name="Connecteur droit 24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noFill/>
          <a:ln w="936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1" name="Rectangle 25"/>
          <p:cNvSpPr/>
          <p:nvPr/>
        </p:nvSpPr>
        <p:spPr>
          <a:xfrm>
            <a:off x="1219320" y="0"/>
            <a:ext cx="7596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DCEDC">
              <a:alpha val="51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2" name="Ellipse 26"/>
          <p:cNvSpPr/>
          <p:nvPr/>
        </p:nvSpPr>
        <p:spPr>
          <a:xfrm>
            <a:off x="609480" y="3429000"/>
            <a:ext cx="1295640" cy="1295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3" name="Ellipse 27"/>
          <p:cNvSpPr/>
          <p:nvPr/>
        </p:nvSpPr>
        <p:spPr>
          <a:xfrm>
            <a:off x="1324080" y="4867200"/>
            <a:ext cx="642960" cy="641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4" name="Ellipse 28"/>
          <p:cNvSpPr/>
          <p:nvPr/>
        </p:nvSpPr>
        <p:spPr>
          <a:xfrm>
            <a:off x="1090440" y="5500800"/>
            <a:ext cx="138240" cy="136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5" name="Ellipse 29"/>
          <p:cNvSpPr/>
          <p:nvPr/>
        </p:nvSpPr>
        <p:spPr>
          <a:xfrm>
            <a:off x="1663559" y="5791320"/>
            <a:ext cx="274680" cy="274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6" name="Ellipse 30"/>
          <p:cNvSpPr/>
          <p:nvPr/>
        </p:nvSpPr>
        <p:spPr>
          <a:xfrm>
            <a:off x="1879560" y="4479840"/>
            <a:ext cx="365040" cy="365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7" name="Connecteur droit 31"/>
          <p:cNvSpPr/>
          <p:nvPr/>
        </p:nvSpPr>
        <p:spPr>
          <a:xfrm>
            <a:off x="9097920" y="0"/>
            <a:ext cx="0" cy="6858000"/>
          </a:xfrm>
          <a:prstGeom prst="line">
            <a:avLst/>
          </a:prstGeom>
          <a:noFill/>
          <a:ln w="5724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18" name="Espace réservé du titre 17"/>
          <p:cNvSpPr txBox="1">
            <a:spLocks noGrp="1"/>
          </p:cNvSpPr>
          <p:nvPr>
            <p:ph type="title"/>
          </p:nvPr>
        </p:nvSpPr>
        <p:spPr>
          <a:xfrm>
            <a:off x="456839" y="274320"/>
            <a:ext cx="7467479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fr-FR"/>
          </a:p>
        </p:txBody>
      </p:sp>
      <p:sp>
        <p:nvSpPr>
          <p:cNvPr id="19" name="Espace réservé du texte 18"/>
          <p:cNvSpPr txBox="1">
            <a:spLocks noGrp="1"/>
          </p:cNvSpPr>
          <p:nvPr>
            <p:ph type="body" idx="1"/>
          </p:nvPr>
        </p:nvSpPr>
        <p:spPr>
          <a:xfrm>
            <a:off x="456839" y="1600200"/>
            <a:ext cx="7467479" cy="48736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FFFFFF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0" name="Espace réservé de la date 19"/>
          <p:cNvSpPr txBox="1">
            <a:spLocks noGrp="1"/>
          </p:cNvSpPr>
          <p:nvPr>
            <p:ph type="dt" sz="half" idx="2"/>
          </p:nvPr>
        </p:nvSpPr>
        <p:spPr>
          <a:xfrm rot="5400000">
            <a:off x="7762859" y="1169820"/>
            <a:ext cx="2286000" cy="38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1">
              <a:buNone/>
              <a:tabLst/>
              <a:defRPr lang="fr-FR" sz="1200" kern="1200">
                <a:solidFill>
                  <a:srgbClr val="DEF5FA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A8F2B6E-C27D-4E44-B1A4-B8E8A6804EA4}" type="datetime1">
              <a:rPr lang="fr-FR"/>
              <a:pPr lvl="0"/>
              <a:t>13/09/2016</a:t>
            </a:fld>
            <a:endParaRPr lang="fr-FR"/>
          </a:p>
        </p:txBody>
      </p:sp>
      <p:sp>
        <p:nvSpPr>
          <p:cNvPr id="21" name="Espace réservé du pied de page 20"/>
          <p:cNvSpPr txBox="1">
            <a:spLocks noGrp="1"/>
          </p:cNvSpPr>
          <p:nvPr>
            <p:ph type="ftr" sz="quarter" idx="3"/>
          </p:nvPr>
        </p:nvSpPr>
        <p:spPr>
          <a:xfrm rot="5400000">
            <a:off x="7077060" y="4178340"/>
            <a:ext cx="3657600" cy="384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lvl="0" rtl="0" hangingPunct="0">
              <a:buNone/>
              <a:tabLst/>
              <a:defRPr lang="fr-FR" sz="1200" kern="1200">
                <a:solidFill>
                  <a:srgbClr val="DEF5FA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numéro de diapositive 21"/>
          <p:cNvSpPr txBox="1">
            <a:spLocks noGrp="1"/>
          </p:cNvSpPr>
          <p:nvPr>
            <p:ph type="sldNum" sz="quarter" idx="4"/>
          </p:nvPr>
        </p:nvSpPr>
        <p:spPr>
          <a:xfrm>
            <a:off x="1339560" y="4929120"/>
            <a:ext cx="609480" cy="517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ctr" rtl="0" hangingPunct="1">
              <a:buNone/>
              <a:tabLst/>
              <a:defRPr lang="fr-FR" sz="1400" b="1" kern="1200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9340960-F3AE-4056-B4B5-3AC3B08271C5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3000" b="0" i="0" u="none" strike="noStrike" kern="1200" cap="none" baseline="0">
          <a:ln>
            <a:noFill/>
          </a:ln>
          <a:solidFill>
            <a:srgbClr val="DEF5FA"/>
          </a:solidFill>
          <a:latin typeface="Century Schoolbook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fr-FR" sz="2400" b="0" i="0" u="none" strike="noStrike" kern="1200" cap="none" baseline="0">
          <a:ln>
            <a:noFill/>
          </a:ln>
          <a:solidFill>
            <a:srgbClr val="FFFFFF"/>
          </a:solidFill>
          <a:latin typeface="Century Schoolbook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5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noFill/>
          <a:ln w="38160">
            <a:solidFill>
              <a:srgbClr val="ADCEDC">
                <a:alpha val="93000"/>
              </a:srgbClr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3" name="Connecteur droit 6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noFill/>
          <a:ln w="5724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4" name="Connecteur droit 8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noFill/>
          <a:ln w="19080">
            <a:solidFill>
              <a:srgbClr val="2DA2B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8839080" y="0"/>
            <a:ext cx="30492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DCEDC">
              <a:alpha val="87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6" name="Connecteur droit 10"/>
          <p:cNvSpPr/>
          <p:nvPr/>
        </p:nvSpPr>
        <p:spPr>
          <a:xfrm>
            <a:off x="8915399" y="0"/>
            <a:ext cx="0" cy="6858000"/>
          </a:xfrm>
          <a:prstGeom prst="line">
            <a:avLst/>
          </a:prstGeom>
          <a:noFill/>
          <a:ln w="9360">
            <a:solidFill>
              <a:srgbClr val="2DA2B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7" name="Ellipse 11"/>
          <p:cNvSpPr/>
          <p:nvPr/>
        </p:nvSpPr>
        <p:spPr>
          <a:xfrm>
            <a:off x="8156520" y="5715000"/>
            <a:ext cx="549360" cy="549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8" name="Espace réservé du titre 7"/>
          <p:cNvSpPr txBox="1">
            <a:spLocks noGrp="1"/>
          </p:cNvSpPr>
          <p:nvPr>
            <p:ph type="title"/>
          </p:nvPr>
        </p:nvSpPr>
        <p:spPr>
          <a:xfrm>
            <a:off x="456839" y="274320"/>
            <a:ext cx="7467479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fr-FR"/>
          </a:p>
        </p:txBody>
      </p:sp>
      <p:sp>
        <p:nvSpPr>
          <p:cNvPr id="9" name="Espace réservé du texte 8"/>
          <p:cNvSpPr txBox="1">
            <a:spLocks noGrp="1"/>
          </p:cNvSpPr>
          <p:nvPr>
            <p:ph type="body" idx="1"/>
          </p:nvPr>
        </p:nvSpPr>
        <p:spPr>
          <a:xfrm>
            <a:off x="456839" y="1600200"/>
            <a:ext cx="7467479" cy="48736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 txBox="1">
            <a:spLocks noGrp="1"/>
          </p:cNvSpPr>
          <p:nvPr>
            <p:ph type="dt" sz="half" idx="2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1">
              <a:buNone/>
              <a:tabLst/>
              <a:defRPr lang="fr-FR" sz="1200" kern="1200">
                <a:solidFill>
                  <a:srgbClr val="464646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7CE8B6A-C67F-4E8C-807A-D59A0BD418E4}" type="datetime1">
              <a:rPr lang="fr-FR"/>
              <a:pPr lvl="0"/>
              <a:t>13/09/2016</a:t>
            </a:fld>
            <a:endParaRPr lang="fr-FR"/>
          </a:p>
        </p:txBody>
      </p:sp>
      <p:sp>
        <p:nvSpPr>
          <p:cNvPr id="11" name="Espace réservé du numéro de diapositive 10"/>
          <p:cNvSpPr txBox="1">
            <a:spLocks noGrp="1"/>
          </p:cNvSpPr>
          <p:nvPr>
            <p:ph type="sldNum" sz="quarter" idx="4"/>
          </p:nvPr>
        </p:nvSpPr>
        <p:spPr>
          <a:xfrm>
            <a:off x="8129519" y="5734080"/>
            <a:ext cx="609840" cy="520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ctr" rtl="0" hangingPunct="1">
              <a:buNone/>
              <a:tabLst/>
              <a:defRPr lang="fr-FR" sz="1400" b="1" kern="1200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35D65AE-3F6E-47CD-8464-E01A87FD16E4}" type="slidenum">
              <a:rPr/>
              <a:pPr lvl="0"/>
              <a:t>‹N°›</a:t>
            </a:fld>
            <a:endParaRPr lang="fr-FR"/>
          </a:p>
        </p:txBody>
      </p:sp>
      <p:sp>
        <p:nvSpPr>
          <p:cNvPr id="12" name="Espace réservé du pied de page 11"/>
          <p:cNvSpPr txBox="1">
            <a:spLocks noGrp="1"/>
          </p:cNvSpPr>
          <p:nvPr>
            <p:ph type="ftr" sz="quarter" idx="3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lvl="0" rtl="0" hangingPunct="0">
              <a:buNone/>
              <a:tabLst/>
              <a:defRPr lang="fr-FR" sz="1200" kern="1200">
                <a:solidFill>
                  <a:srgbClr val="464646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3000" b="0" i="0" u="none" strike="noStrike" kern="1200" cap="none" baseline="0">
          <a:ln>
            <a:noFill/>
          </a:ln>
          <a:solidFill>
            <a:srgbClr val="464646"/>
          </a:solidFill>
          <a:latin typeface="Century Schoolbook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fr-FR" sz="2400" b="0" i="0" u="none" strike="noStrike" kern="1200" cap="none" baseline="0">
          <a:ln>
            <a:noFill/>
          </a:ln>
          <a:solidFill>
            <a:srgbClr val="000000"/>
          </a:solidFill>
          <a:latin typeface="Century Schoolbook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2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noFill/>
          <a:ln w="38160">
            <a:solidFill>
              <a:srgbClr val="ADCEDC">
                <a:alpha val="93000"/>
              </a:srgbClr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3" name="Connecteur droit 14"/>
          <p:cNvSpPr/>
          <p:nvPr/>
        </p:nvSpPr>
        <p:spPr>
          <a:xfrm>
            <a:off x="6248520" y="0"/>
            <a:ext cx="0" cy="6858000"/>
          </a:xfrm>
          <a:prstGeom prst="line">
            <a:avLst/>
          </a:prstGeom>
          <a:noFill/>
          <a:ln w="3816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4" name="Connecteur droit 16"/>
          <p:cNvSpPr/>
          <p:nvPr/>
        </p:nvSpPr>
        <p:spPr>
          <a:xfrm>
            <a:off x="6192719" y="0"/>
            <a:ext cx="0" cy="6858000"/>
          </a:xfrm>
          <a:prstGeom prst="line">
            <a:avLst/>
          </a:prstGeom>
          <a:noFill/>
          <a:ln w="12600">
            <a:solidFill>
              <a:srgbClr val="2DA2B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5" name="Connecteur droit 17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noFill/>
          <a:ln w="19080">
            <a:solidFill>
              <a:srgbClr val="2DA2B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8839080" y="0"/>
            <a:ext cx="30492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DCEDC">
              <a:alpha val="87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7" name="Connecteur droit 19"/>
          <p:cNvSpPr/>
          <p:nvPr/>
        </p:nvSpPr>
        <p:spPr>
          <a:xfrm>
            <a:off x="8915399" y="0"/>
            <a:ext cx="0" cy="6858000"/>
          </a:xfrm>
          <a:prstGeom prst="line">
            <a:avLst/>
          </a:prstGeom>
          <a:noFill/>
          <a:ln w="9360">
            <a:solidFill>
              <a:srgbClr val="2DA2B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8" name="Ellipse 20"/>
          <p:cNvSpPr/>
          <p:nvPr/>
        </p:nvSpPr>
        <p:spPr>
          <a:xfrm>
            <a:off x="8156520" y="5715000"/>
            <a:ext cx="549360" cy="549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9" name="Espace réservé du titre 8"/>
          <p:cNvSpPr txBox="1">
            <a:spLocks noGrp="1"/>
          </p:cNvSpPr>
          <p:nvPr>
            <p:ph type="title"/>
          </p:nvPr>
        </p:nvSpPr>
        <p:spPr>
          <a:xfrm>
            <a:off x="456839" y="274320"/>
            <a:ext cx="7467479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fr-FR"/>
          </a:p>
        </p:txBody>
      </p:sp>
      <p:sp>
        <p:nvSpPr>
          <p:cNvPr id="10" name="Espace réservé du texte 9"/>
          <p:cNvSpPr txBox="1">
            <a:spLocks noGrp="1"/>
          </p:cNvSpPr>
          <p:nvPr>
            <p:ph type="body" idx="1"/>
          </p:nvPr>
        </p:nvSpPr>
        <p:spPr>
          <a:xfrm>
            <a:off x="456839" y="1600200"/>
            <a:ext cx="7467479" cy="48736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e la date 10"/>
          <p:cNvSpPr txBox="1">
            <a:spLocks noGrp="1"/>
          </p:cNvSpPr>
          <p:nvPr>
            <p:ph type="dt" sz="half" idx="2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1">
              <a:buNone/>
              <a:tabLst/>
              <a:defRPr lang="fr-FR" sz="1200" kern="1200">
                <a:solidFill>
                  <a:srgbClr val="464646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11C247C-79B6-44B4-983C-F67E137B7439}" type="datetime1">
              <a:rPr lang="fr-FR"/>
              <a:pPr lvl="0"/>
              <a:t>13/09/2016</a:t>
            </a:fld>
            <a:endParaRPr lang="fr-FR"/>
          </a:p>
        </p:txBody>
      </p:sp>
      <p:sp>
        <p:nvSpPr>
          <p:cNvPr id="12" name="Espace réservé du numéro de diapositive 11"/>
          <p:cNvSpPr txBox="1">
            <a:spLocks noGrp="1"/>
          </p:cNvSpPr>
          <p:nvPr>
            <p:ph type="sldNum" sz="quarter" idx="4"/>
          </p:nvPr>
        </p:nvSpPr>
        <p:spPr>
          <a:xfrm>
            <a:off x="8129519" y="5734080"/>
            <a:ext cx="609840" cy="520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ctr" rtl="0" hangingPunct="1">
              <a:buNone/>
              <a:tabLst/>
              <a:defRPr lang="fr-FR" sz="1400" b="1" kern="1200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22FA278-94A6-40B1-9068-506089F93AFD}" type="slidenum">
              <a:rPr/>
              <a:pPr lvl="0"/>
              <a:t>‹N°›</a:t>
            </a:fld>
            <a:endParaRPr lang="fr-FR"/>
          </a:p>
        </p:txBody>
      </p:sp>
      <p:sp>
        <p:nvSpPr>
          <p:cNvPr id="13" name="Espace réservé du pied de page 12"/>
          <p:cNvSpPr txBox="1">
            <a:spLocks noGrp="1"/>
          </p:cNvSpPr>
          <p:nvPr>
            <p:ph type="ftr" sz="quarter" idx="3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lvl="0" rtl="0" hangingPunct="0">
              <a:buNone/>
              <a:tabLst/>
              <a:defRPr lang="fr-FR" sz="1200" kern="1200">
                <a:solidFill>
                  <a:srgbClr val="464646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3000" b="0" i="0" u="none" strike="noStrike" kern="1200" cap="none" baseline="0">
          <a:ln>
            <a:noFill/>
          </a:ln>
          <a:solidFill>
            <a:srgbClr val="464646"/>
          </a:solidFill>
          <a:latin typeface="Century Schoolbook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fr-FR" sz="2400" b="0" i="0" u="none" strike="noStrike" kern="1200" cap="none" baseline="0">
          <a:ln>
            <a:noFill/>
          </a:ln>
          <a:solidFill>
            <a:srgbClr val="000000"/>
          </a:solidFill>
          <a:latin typeface="Century Schoolbook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2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noFill/>
          <a:ln w="3816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3" name="Ellipse 14"/>
          <p:cNvSpPr/>
          <p:nvPr/>
        </p:nvSpPr>
        <p:spPr>
          <a:xfrm>
            <a:off x="8156520" y="5715000"/>
            <a:ext cx="549360" cy="549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4" name="Connecteur droit 16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8839080" y="0"/>
            <a:ext cx="30492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DCEDC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6" name="Connecteur droit 18"/>
          <p:cNvSpPr/>
          <p:nvPr/>
        </p:nvSpPr>
        <p:spPr>
          <a:xfrm>
            <a:off x="8915399" y="0"/>
            <a:ext cx="0" cy="6858000"/>
          </a:xfrm>
          <a:prstGeom prst="line">
            <a:avLst/>
          </a:prstGeom>
          <a:noFill/>
          <a:ln w="9360">
            <a:solidFill>
              <a:srgbClr val="2DA2B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7" name="Connecteur droit 19"/>
          <p:cNvSpPr/>
          <p:nvPr/>
        </p:nvSpPr>
        <p:spPr>
          <a:xfrm>
            <a:off x="6248520" y="0"/>
            <a:ext cx="0" cy="6858000"/>
          </a:xfrm>
          <a:prstGeom prst="line">
            <a:avLst/>
          </a:prstGeom>
          <a:noFill/>
          <a:ln w="38160">
            <a:solidFill>
              <a:srgbClr val="ADCED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8" name="Connecteur droit 20"/>
          <p:cNvSpPr/>
          <p:nvPr/>
        </p:nvSpPr>
        <p:spPr>
          <a:xfrm>
            <a:off x="6192719" y="0"/>
            <a:ext cx="0" cy="6858000"/>
          </a:xfrm>
          <a:prstGeom prst="line">
            <a:avLst/>
          </a:prstGeom>
          <a:noFill/>
          <a:ln w="12600">
            <a:solidFill>
              <a:srgbClr val="2DA2B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9" name="Espace réservé du titre 8"/>
          <p:cNvSpPr txBox="1">
            <a:spLocks noGrp="1"/>
          </p:cNvSpPr>
          <p:nvPr>
            <p:ph type="title"/>
          </p:nvPr>
        </p:nvSpPr>
        <p:spPr>
          <a:xfrm>
            <a:off x="456839" y="274320"/>
            <a:ext cx="7467479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fr-FR"/>
          </a:p>
        </p:txBody>
      </p:sp>
      <p:sp>
        <p:nvSpPr>
          <p:cNvPr id="10" name="Espace réservé du texte 9"/>
          <p:cNvSpPr txBox="1">
            <a:spLocks noGrp="1"/>
          </p:cNvSpPr>
          <p:nvPr>
            <p:ph type="body" idx="1"/>
          </p:nvPr>
        </p:nvSpPr>
        <p:spPr>
          <a:xfrm>
            <a:off x="456839" y="1600200"/>
            <a:ext cx="7467479" cy="48736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e la date 10"/>
          <p:cNvSpPr txBox="1">
            <a:spLocks noGrp="1"/>
          </p:cNvSpPr>
          <p:nvPr>
            <p:ph type="dt" sz="half" idx="2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1">
              <a:buNone/>
              <a:tabLst/>
              <a:defRPr lang="fr-FR" sz="1200" kern="1200">
                <a:solidFill>
                  <a:srgbClr val="464646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EA66015-7769-4BEC-A058-7133B8B19CB3}" type="datetime1">
              <a:rPr lang="fr-FR"/>
              <a:pPr lvl="0"/>
              <a:t>13/09/2016</a:t>
            </a:fld>
            <a:endParaRPr lang="fr-FR"/>
          </a:p>
        </p:txBody>
      </p:sp>
      <p:sp>
        <p:nvSpPr>
          <p:cNvPr id="12" name="Espace réservé du numéro de diapositive 11"/>
          <p:cNvSpPr txBox="1">
            <a:spLocks noGrp="1"/>
          </p:cNvSpPr>
          <p:nvPr>
            <p:ph type="sldNum" sz="quarter" idx="4"/>
          </p:nvPr>
        </p:nvSpPr>
        <p:spPr>
          <a:xfrm>
            <a:off x="8129519" y="5734080"/>
            <a:ext cx="609840" cy="520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ctr" rtl="0" hangingPunct="1">
              <a:buNone/>
              <a:tabLst/>
              <a:defRPr lang="fr-FR" sz="1400" b="1" kern="1200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33AF48D-9F23-4820-966A-BB7343D1B794}" type="slidenum">
              <a:rPr/>
              <a:pPr lvl="0"/>
              <a:t>‹N°›</a:t>
            </a:fld>
            <a:endParaRPr lang="fr-FR"/>
          </a:p>
        </p:txBody>
      </p:sp>
      <p:sp>
        <p:nvSpPr>
          <p:cNvPr id="13" name="Espace réservé du pied de page 12"/>
          <p:cNvSpPr txBox="1">
            <a:spLocks noGrp="1"/>
          </p:cNvSpPr>
          <p:nvPr>
            <p:ph type="ftr" sz="quarter" idx="3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lvl="0" rtl="0" hangingPunct="0">
              <a:buNone/>
              <a:tabLst/>
              <a:defRPr lang="fr-FR" sz="1200" kern="1200">
                <a:solidFill>
                  <a:srgbClr val="464646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3000" b="0" i="0" u="none" strike="noStrike" kern="1200" cap="none" baseline="0">
          <a:ln>
            <a:noFill/>
          </a:ln>
          <a:solidFill>
            <a:srgbClr val="464646"/>
          </a:solidFill>
          <a:latin typeface="Century Schoolbook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fr-FR" sz="2400" b="0" i="0" u="none" strike="noStrike" kern="1200" cap="none" baseline="0">
          <a:ln>
            <a:noFill/>
          </a:ln>
          <a:solidFill>
            <a:srgbClr val="000000"/>
          </a:solidFill>
          <a:latin typeface="Century Schoolbook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116000" y="692696"/>
            <a:ext cx="7569360" cy="4754104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</a:lstStyle>
          <a:p>
            <a:pPr lvl="0" algn="ctr" hangingPunct="1"/>
            <a:r>
              <a:rPr lang="fr-FR" sz="5400" b="1" dirty="0" smtClean="0"/>
              <a:t/>
            </a:r>
            <a:br>
              <a:rPr lang="fr-FR" sz="5400" b="1" dirty="0" smtClean="0"/>
            </a:br>
            <a:r>
              <a:rPr lang="fr-FR" sz="5400" b="1" dirty="0"/>
              <a:t/>
            </a:r>
            <a:br>
              <a:rPr lang="fr-FR" sz="5400" b="1" dirty="0"/>
            </a:br>
            <a:r>
              <a:rPr lang="fr-FR" sz="5400" b="1" dirty="0" smtClean="0"/>
              <a:t/>
            </a:r>
            <a:br>
              <a:rPr lang="fr-FR" sz="5400" b="1" dirty="0" smtClean="0"/>
            </a:br>
            <a:r>
              <a:rPr lang="fr-FR" sz="5400" b="1" dirty="0"/>
              <a:t/>
            </a:r>
            <a:br>
              <a:rPr lang="fr-FR" sz="5400" b="1" dirty="0"/>
            </a:br>
            <a:r>
              <a:rPr lang="fr-FR" sz="5400" b="1" dirty="0" smtClean="0"/>
              <a:t/>
            </a:r>
            <a:br>
              <a:rPr lang="fr-FR" sz="5400" b="1" dirty="0" smtClean="0"/>
            </a:br>
            <a:r>
              <a:rPr lang="fr-FR" sz="5400" b="1"/>
              <a:t/>
            </a:r>
            <a:br>
              <a:rPr lang="fr-FR" sz="5400" b="1"/>
            </a:br>
            <a:r>
              <a:rPr lang="fr-FR" sz="5400" b="1" smtClean="0"/>
              <a:t>R</a:t>
            </a:r>
            <a:r>
              <a:rPr lang="fr-FR" sz="5400" b="1" smtClean="0"/>
              <a:t>ÉUNION </a:t>
            </a:r>
            <a:r>
              <a:rPr lang="fr-FR" sz="5400" b="1" dirty="0"/>
              <a:t>D’INFORMATION, NIVEAU </a:t>
            </a:r>
            <a:r>
              <a:rPr lang="fr-FR" sz="5400" b="1" dirty="0" smtClean="0"/>
              <a:t>SIXIÈME</a:t>
            </a:r>
            <a:br>
              <a:rPr lang="fr-FR" sz="5400" b="1" dirty="0" smtClean="0"/>
            </a:br>
            <a:r>
              <a:rPr lang="fr-FR" sz="5400" b="1" dirty="0"/>
              <a:t/>
            </a:r>
            <a:br>
              <a:rPr lang="fr-FR" sz="5400" b="1" dirty="0"/>
            </a:br>
            <a:endParaRPr lang="fr-FR" sz="5400" b="1" dirty="0"/>
          </a:p>
        </p:txBody>
      </p:sp>
      <p:sp>
        <p:nvSpPr>
          <p:cNvPr id="3" name="Rectangle 27"/>
          <p:cNvSpPr/>
          <p:nvPr/>
        </p:nvSpPr>
        <p:spPr>
          <a:xfrm>
            <a:off x="1325520" y="4929120"/>
            <a:ext cx="609480" cy="517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C047FE3-7CD6-4B1C-8368-58FF4EE597EB}" type="slidenum">
              <a:rPr/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fr-FR" sz="1400" b="1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851279" y="6021360"/>
            <a:ext cx="4654136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angal" pitchFamily="2"/>
              </a:rPr>
              <a:t>Collège Jeanne d’Arc </a:t>
            </a:r>
            <a:r>
              <a:rPr lang="fr-FR" sz="2400" b="0" i="0" u="none" strike="noStrike" cap="none" baseline="0" smtClean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angal" pitchFamily="2"/>
              </a:rPr>
              <a:t>2016/2017</a:t>
            </a:r>
            <a:endParaRPr lang="fr-FR" sz="24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20585" y="3789040"/>
            <a:ext cx="3084830" cy="181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126876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00B050"/>
                </a:solidFill>
              </a:rPr>
              <a:t>L’Heure de vie de classe</a:t>
            </a:r>
            <a:endParaRPr lang="fr-FR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/>
          <p:nvPr/>
        </p:nvSpPr>
        <p:spPr>
          <a:xfrm rot="5400000">
            <a:off x="7588800" y="1081800"/>
            <a:ext cx="2011320" cy="384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93442E3-5666-4CF3-8413-3D7FDAB22BC3}" type="datetime1">
              <a:rPr lang="fr-FR" sz="1200" b="0" i="0" u="none" strike="noStrike" cap="none" baseline="0">
                <a:ln>
                  <a:noFill/>
                </a:ln>
                <a:solidFill>
                  <a:srgbClr val="464646"/>
                </a:solidFill>
                <a:latin typeface="Arial" pitchFamily="2"/>
                <a:ea typeface="Microsoft YaHei" pitchFamily="2"/>
                <a:cs typeface="Mangal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13/09/2016</a:t>
            </a:fld>
            <a:endParaRPr lang="fr-FR" sz="1200" b="0" i="0" u="none" strike="noStrike" cap="none" baseline="0">
              <a:ln>
                <a:noFill/>
              </a:ln>
              <a:solidFill>
                <a:srgbClr val="464646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u numéro de diapositive 2"/>
          <p:cNvSpPr/>
          <p:nvPr/>
        </p:nvSpPr>
        <p:spPr>
          <a:xfrm>
            <a:off x="8129519" y="5734080"/>
            <a:ext cx="609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D17656C-49EA-4E59-A8D8-E9ACE1A48F14}" type="slidenum">
              <a:rPr/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fr-FR" sz="1400" b="1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-679320"/>
            <a:ext cx="6354000" cy="74811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1" i="0" u="sng" strike="noStrike" cap="none" baseline="0" dirty="0">
              <a:ln>
                <a:noFill/>
              </a:ln>
              <a:solidFill>
                <a:srgbClr val="000000"/>
              </a:solidFill>
              <a:uFillTx/>
              <a:latin typeface="Arial" pitchFamily="2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1" i="0" u="sng" strike="noStrike" cap="none" baseline="0" dirty="0">
              <a:ln>
                <a:noFill/>
              </a:ln>
              <a:solidFill>
                <a:srgbClr val="000000"/>
              </a:solidFill>
              <a:uFillTx/>
              <a:latin typeface="Arial" pitchFamily="2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sng" strike="noStrike" cap="none" baseline="0" dirty="0" smtClean="0">
                <a:ln>
                  <a:noFill/>
                </a:ln>
                <a:solidFill>
                  <a:srgbClr val="00B050"/>
                </a:solidFill>
                <a:uFillTx/>
                <a:latin typeface="Arial" pitchFamily="2"/>
                <a:ea typeface="Microsoft YaHei" pitchFamily="2"/>
                <a:cs typeface="Mangal" pitchFamily="2"/>
              </a:rPr>
              <a:t>L’HVC, </a:t>
            </a:r>
            <a:r>
              <a:rPr lang="fr-FR" sz="2400" b="1" i="0" u="sng" strike="noStrike" cap="none" baseline="0" dirty="0">
                <a:ln>
                  <a:noFill/>
                </a:ln>
                <a:solidFill>
                  <a:srgbClr val="00B050"/>
                </a:solidFill>
                <a:uFillTx/>
                <a:latin typeface="Arial" pitchFamily="2"/>
                <a:ea typeface="Microsoft YaHei" pitchFamily="2"/>
                <a:cs typeface="Mangal" pitchFamily="2"/>
              </a:rPr>
              <a:t>une éducation à la citoyenneté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Le lundi de 11h à 12h une fois tous les 15 jours, les élèves retrouvent leur professeur principal pour évoquer la vie de la classe.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Le lundi </a:t>
            </a:r>
            <a:r>
              <a:rPr lang="fr-FR" sz="2400" b="1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19 septembre 2016,élections </a:t>
            </a:r>
            <a:r>
              <a:rPr lang="fr-FR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des </a:t>
            </a:r>
            <a:r>
              <a:rPr lang="fr-FR" sz="2400" b="1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délégués. Durant la semaine, les élèves préparent la charte.</a:t>
            </a:r>
            <a:endParaRPr lang="fr-FR" sz="2400" b="1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Le lundi </a:t>
            </a:r>
            <a:r>
              <a:rPr lang="fr-FR" sz="2400" b="1" dirty="0" smtClean="0"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26</a:t>
            </a:r>
            <a:r>
              <a:rPr lang="fr-FR" sz="2400" b="1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 </a:t>
            </a:r>
            <a:r>
              <a:rPr lang="fr-FR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septembre </a:t>
            </a:r>
            <a:r>
              <a:rPr lang="fr-FR" sz="2400" b="1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2016, </a:t>
            </a:r>
            <a:r>
              <a:rPr lang="fr-FR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réunion des délégués pour rédiger la charte. Le permis entre alors en vigueur.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90872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réforme en quelques mots…</a:t>
            </a:r>
            <a:endParaRPr lang="fr-FR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756084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 sixième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 la dernière année du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cycle 3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débuté en CM1.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3 heures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d’accompagnement personnalisé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réparties dans la semaine permettent aux élèves de consolider ou 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d’ approfondir les compétences, méthodes de travail et connaissances exigibles en fin de cycle 3. 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cycle 4 comprend les classes de 5°,4°et 3°.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2h d’accompagnement personnalisé sont incluses dans l’emploi du temps.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92696"/>
            <a:ext cx="73448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            A partir de la 5</a:t>
            </a:r>
            <a:r>
              <a:rPr lang="fr-FR" sz="2800" dirty="0" smtClean="0"/>
              <a:t>°, les élèves suivent des Enseignements </a:t>
            </a:r>
            <a:r>
              <a:rPr lang="fr-FR" sz="2800" dirty="0"/>
              <a:t>P</a:t>
            </a:r>
            <a:r>
              <a:rPr lang="fr-FR" sz="2800" dirty="0" smtClean="0"/>
              <a:t>ratiques </a:t>
            </a:r>
            <a:r>
              <a:rPr lang="fr-FR" sz="2800" dirty="0"/>
              <a:t>I</a:t>
            </a:r>
            <a:r>
              <a:rPr lang="fr-FR" sz="2800" dirty="0" smtClean="0"/>
              <a:t>nterdisciplinaires (</a:t>
            </a:r>
            <a:r>
              <a:rPr lang="fr-FR" sz="2800" b="1" dirty="0" smtClean="0"/>
              <a:t>EPI</a:t>
            </a:r>
            <a:r>
              <a:rPr lang="fr-FR" sz="2800" dirty="0" smtClean="0"/>
              <a:t>): </a:t>
            </a:r>
          </a:p>
          <a:p>
            <a:r>
              <a:rPr lang="fr-FR" sz="2800" dirty="0" smtClean="0"/>
              <a:t>      2 projets par an mettant en lien plusieurs                      disciplines et qui aboutissent à des réalisations concrètes.</a:t>
            </a:r>
          </a:p>
          <a:p>
            <a:r>
              <a:rPr lang="fr-FR" sz="2800" dirty="0" smtClean="0"/>
              <a:t>            Dès la 6° , débutent les </a:t>
            </a:r>
            <a:r>
              <a:rPr lang="fr-FR" sz="2800" b="1" dirty="0" smtClean="0"/>
              <a:t>parcours</a:t>
            </a:r>
            <a:r>
              <a:rPr lang="fr-FR" sz="2800" dirty="0" smtClean="0"/>
              <a:t>: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                 </a:t>
            </a:r>
            <a:r>
              <a:rPr lang="fr-FR" sz="2800" dirty="0">
                <a:solidFill>
                  <a:srgbClr val="FF0000"/>
                </a:solidFill>
              </a:rPr>
              <a:t>P</a:t>
            </a:r>
            <a:r>
              <a:rPr lang="fr-FR" sz="2800" dirty="0" smtClean="0">
                <a:solidFill>
                  <a:srgbClr val="FF0000"/>
                </a:solidFill>
              </a:rPr>
              <a:t>arcours citoyen</a:t>
            </a:r>
          </a:p>
          <a:p>
            <a:r>
              <a:rPr lang="fr-FR" sz="2800" dirty="0" smtClean="0"/>
              <a:t>                      </a:t>
            </a:r>
            <a:r>
              <a:rPr lang="fr-FR" sz="2800" dirty="0">
                <a:solidFill>
                  <a:srgbClr val="FFC000"/>
                </a:solidFill>
              </a:rPr>
              <a:t>P</a:t>
            </a:r>
            <a:r>
              <a:rPr lang="fr-FR" sz="2800" dirty="0" smtClean="0">
                <a:solidFill>
                  <a:srgbClr val="FFC000"/>
                </a:solidFill>
              </a:rPr>
              <a:t>arcours d’éducation artistique et culturelle (PEAC)</a:t>
            </a:r>
          </a:p>
          <a:p>
            <a:r>
              <a:rPr lang="fr-FR" sz="2800" dirty="0">
                <a:solidFill>
                  <a:srgbClr val="FFC000"/>
                </a:solidFill>
              </a:rPr>
              <a:t> </a:t>
            </a:r>
            <a:r>
              <a:rPr lang="fr-FR" sz="2800" dirty="0" smtClean="0">
                <a:solidFill>
                  <a:srgbClr val="FFC000"/>
                </a:solidFill>
              </a:rPr>
              <a:t>                     </a:t>
            </a:r>
            <a:r>
              <a:rPr lang="fr-FR" sz="2800" dirty="0" smtClean="0">
                <a:solidFill>
                  <a:srgbClr val="0070C0"/>
                </a:solidFill>
              </a:rPr>
              <a:t>Parcours avenir</a:t>
            </a:r>
          </a:p>
          <a:p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dirty="0" smtClean="0">
                <a:solidFill>
                  <a:srgbClr val="0070C0"/>
                </a:solidFill>
              </a:rPr>
              <a:t>                      </a:t>
            </a:r>
            <a:r>
              <a:rPr lang="fr-FR" sz="2800" dirty="0" smtClean="0">
                <a:solidFill>
                  <a:srgbClr val="92D050"/>
                </a:solidFill>
              </a:rPr>
              <a:t>Parcours santé</a:t>
            </a:r>
          </a:p>
          <a:p>
            <a:r>
              <a:rPr lang="fr-FR" sz="2800" dirty="0" smtClean="0">
                <a:solidFill>
                  <a:srgbClr val="0070C0"/>
                </a:solidFill>
              </a:rPr>
              <a:t>(1 classeur spécial  pour tout le collège)</a:t>
            </a:r>
          </a:p>
          <a:p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899592" y="1772816"/>
            <a:ext cx="288032" cy="181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3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764704"/>
            <a:ext cx="69127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</a:rPr>
              <a:t>Evaluations</a:t>
            </a:r>
            <a:r>
              <a:rPr lang="fr-FR" sz="3200" dirty="0">
                <a:solidFill>
                  <a:srgbClr val="00B050"/>
                </a:solidFill>
              </a:rPr>
              <a:t> :</a:t>
            </a:r>
          </a:p>
          <a:p>
            <a:pPr fontAlgn="base"/>
            <a:r>
              <a:rPr lang="fr-FR" sz="3200" dirty="0"/>
              <a:t>sous forme de notes </a:t>
            </a:r>
            <a:r>
              <a:rPr lang="fr-FR" sz="3200" dirty="0" smtClean="0"/>
              <a:t>et </a:t>
            </a:r>
            <a:r>
              <a:rPr lang="fr-FR" sz="3200" dirty="0"/>
              <a:t>de </a:t>
            </a:r>
            <a:r>
              <a:rPr lang="fr-FR" sz="3200" dirty="0" smtClean="0"/>
              <a:t>compétences </a:t>
            </a:r>
            <a:endParaRPr lang="fr-FR" sz="3200" dirty="0"/>
          </a:p>
          <a:p>
            <a:endParaRPr lang="fr-FR" sz="3200" dirty="0" smtClean="0"/>
          </a:p>
          <a:p>
            <a:r>
              <a:rPr lang="fr-FR" sz="3200" dirty="0" smtClean="0"/>
              <a:t>Le </a:t>
            </a:r>
            <a:r>
              <a:rPr lang="fr-FR" sz="3200" dirty="0"/>
              <a:t>“bulletin” devient le “livret”, </a:t>
            </a:r>
          </a:p>
          <a:p>
            <a:pPr fontAlgn="base"/>
            <a:r>
              <a:rPr lang="fr-FR" sz="3200" dirty="0"/>
              <a:t>avec notes et compétences</a:t>
            </a:r>
          </a:p>
          <a:p>
            <a:pPr fontAlgn="base"/>
            <a:r>
              <a:rPr lang="fr-FR" sz="3200" dirty="0"/>
              <a:t>M</a:t>
            </a:r>
            <a:r>
              <a:rPr lang="fr-FR" sz="3200" dirty="0" smtClean="0"/>
              <a:t>ise </a:t>
            </a:r>
            <a:r>
              <a:rPr lang="fr-FR" sz="3200" dirty="0"/>
              <a:t>en place d’un outil national pour tous les </a:t>
            </a:r>
            <a:r>
              <a:rPr lang="fr-FR" sz="3200" dirty="0" smtClean="0"/>
              <a:t>établissements (mis en place sur </a:t>
            </a:r>
            <a:r>
              <a:rPr lang="fr-FR" sz="3200" dirty="0" err="1" smtClean="0"/>
              <a:t>scolinfo</a:t>
            </a:r>
            <a:r>
              <a:rPr lang="fr-FR" sz="3200" dirty="0" smtClean="0"/>
              <a:t>).</a:t>
            </a:r>
            <a:endParaRPr lang="fr-FR" sz="3200" dirty="0"/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3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620688"/>
            <a:ext cx="7056784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NOUVEAU BREVET</a:t>
            </a:r>
          </a:p>
          <a:p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fr-FR" sz="2800" dirty="0"/>
              <a:t>D</a:t>
            </a:r>
            <a:r>
              <a:rPr lang="fr-FR" sz="2800" dirty="0" smtClean="0"/>
              <a:t>es </a:t>
            </a:r>
            <a:r>
              <a:rPr lang="fr-FR" sz="2800" dirty="0"/>
              <a:t>points attribués en fin d’année en fonction du niveau des </a:t>
            </a:r>
            <a:r>
              <a:rPr lang="fr-FR" sz="2800" dirty="0" smtClean="0"/>
              <a:t>compétences </a:t>
            </a:r>
            <a:r>
              <a:rPr lang="fr-FR" sz="2800" dirty="0"/>
              <a:t>acquises</a:t>
            </a:r>
          </a:p>
          <a:p>
            <a:pPr fontAlgn="base"/>
            <a:endParaRPr lang="fr-FR" sz="2800" dirty="0" smtClean="0"/>
          </a:p>
          <a:p>
            <a:pPr fontAlgn="base"/>
            <a:r>
              <a:rPr lang="fr-FR" sz="2800" dirty="0" smtClean="0"/>
              <a:t>Des </a:t>
            </a:r>
            <a:r>
              <a:rPr lang="fr-FR" sz="2800" dirty="0"/>
              <a:t>épreuves </a:t>
            </a:r>
            <a:r>
              <a:rPr lang="fr-FR" sz="2800" dirty="0" smtClean="0"/>
              <a:t>écrites:</a:t>
            </a:r>
            <a:endParaRPr lang="fr-FR" sz="2800" dirty="0"/>
          </a:p>
          <a:p>
            <a:pPr lvl="1" fontAlgn="base"/>
            <a:r>
              <a:rPr lang="fr-FR" sz="2800" dirty="0"/>
              <a:t>Français 4h</a:t>
            </a:r>
          </a:p>
          <a:p>
            <a:pPr lvl="1" fontAlgn="base"/>
            <a:r>
              <a:rPr lang="fr-FR" sz="2800" dirty="0" err="1"/>
              <a:t>Hist</a:t>
            </a:r>
            <a:r>
              <a:rPr lang="fr-FR" sz="2800" dirty="0"/>
              <a:t> géo 2h</a:t>
            </a:r>
          </a:p>
          <a:p>
            <a:pPr lvl="1" fontAlgn="base"/>
            <a:r>
              <a:rPr lang="fr-FR" sz="2800" dirty="0"/>
              <a:t>Maths 2h</a:t>
            </a:r>
          </a:p>
          <a:p>
            <a:pPr lvl="1" fontAlgn="base"/>
            <a:r>
              <a:rPr lang="fr-FR" sz="2800" dirty="0"/>
              <a:t>Sciences (⅔ SVT / </a:t>
            </a:r>
            <a:r>
              <a:rPr lang="fr-FR" sz="2800" dirty="0" smtClean="0"/>
              <a:t>Physique </a:t>
            </a:r>
            <a:r>
              <a:rPr lang="fr-FR" sz="2800" dirty="0"/>
              <a:t>/ Techno)</a:t>
            </a:r>
          </a:p>
          <a:p>
            <a:pPr fontAlgn="base"/>
            <a:endParaRPr lang="fr-FR" sz="2800" dirty="0" smtClean="0"/>
          </a:p>
          <a:p>
            <a:pPr fontAlgn="base"/>
            <a:r>
              <a:rPr lang="fr-FR" sz="2800" dirty="0" smtClean="0"/>
              <a:t>Une </a:t>
            </a:r>
            <a:r>
              <a:rPr lang="fr-FR" sz="2800" dirty="0"/>
              <a:t>épreuve orale : parcours ou EPI </a:t>
            </a:r>
          </a:p>
          <a:p>
            <a:endParaRPr lang="fr-F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1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980728"/>
            <a:ext cx="727280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 </a:t>
            </a:r>
            <a:r>
              <a:rPr lang="fr-FR" sz="3200" b="1" dirty="0">
                <a:solidFill>
                  <a:srgbClr val="00B050"/>
                </a:solidFill>
              </a:rPr>
              <a:t>La </a:t>
            </a:r>
            <a:r>
              <a:rPr lang="fr-FR" sz="3200" b="1" dirty="0" smtClean="0">
                <a:solidFill>
                  <a:srgbClr val="00B050"/>
                </a:solidFill>
              </a:rPr>
              <a:t>sécurité</a:t>
            </a:r>
            <a:endParaRPr lang="fr-FR" sz="3200" dirty="0">
              <a:solidFill>
                <a:srgbClr val="00B05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fontAlgn="base"/>
            <a:r>
              <a:rPr lang="fr-FR" sz="2800" dirty="0"/>
              <a:t>PPMS : Plan particulier de mise en sûreté face aux risques majeurs</a:t>
            </a:r>
          </a:p>
          <a:p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  <a:p>
            <a:pPr lvl="1" fontAlgn="base"/>
            <a:r>
              <a:rPr lang="fr-FR" sz="2800" dirty="0"/>
              <a:t>Exercice “évacuation” en cas d’incendie</a:t>
            </a:r>
          </a:p>
          <a:p>
            <a:pPr lvl="1" fontAlgn="base"/>
            <a:r>
              <a:rPr lang="fr-FR" sz="2800" dirty="0"/>
              <a:t>Exercice “confinement” en cas d’accident chimique par exemple</a:t>
            </a:r>
          </a:p>
          <a:p>
            <a:pPr lvl="1" fontAlgn="base"/>
            <a:r>
              <a:rPr lang="fr-FR" sz="2800" dirty="0"/>
              <a:t>Exercice “protection” en cas d’intrusion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5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76672"/>
            <a:ext cx="73448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B050"/>
                </a:solidFill>
              </a:rPr>
              <a:t>Le voyage</a:t>
            </a:r>
          </a:p>
          <a:p>
            <a:endParaRPr lang="fr-FR" sz="2400" dirty="0">
              <a:solidFill>
                <a:srgbClr val="00B050"/>
              </a:solidFill>
            </a:endParaRPr>
          </a:p>
          <a:p>
            <a:r>
              <a:rPr lang="fr-FR" sz="3600" dirty="0" smtClean="0">
                <a:solidFill>
                  <a:srgbClr val="0070C0"/>
                </a:solidFill>
              </a:rPr>
              <a:t>Les 22,23 et 24 mai en lien avec les programmes d’histoire et de sciences:</a:t>
            </a:r>
          </a:p>
          <a:p>
            <a:r>
              <a:rPr lang="fr-FR" sz="3600" dirty="0" smtClean="0">
                <a:solidFill>
                  <a:srgbClr val="0070C0"/>
                </a:solidFill>
              </a:rPr>
              <a:t>Pont du Gard, Arles, ACTA, les Salins du Midi, le domaine de </a:t>
            </a:r>
            <a:r>
              <a:rPr lang="fr-FR" sz="3600" dirty="0" err="1" smtClean="0">
                <a:solidFill>
                  <a:srgbClr val="0070C0"/>
                </a:solidFill>
              </a:rPr>
              <a:t>Méjanes</a:t>
            </a:r>
            <a:endParaRPr lang="fr-FR" sz="3600" dirty="0" smtClean="0">
              <a:solidFill>
                <a:srgbClr val="0070C0"/>
              </a:solidFill>
            </a:endParaRPr>
          </a:p>
          <a:p>
            <a:r>
              <a:rPr lang="fr-FR" sz="3600" dirty="0" smtClean="0">
                <a:solidFill>
                  <a:srgbClr val="0070C0"/>
                </a:solidFill>
              </a:rPr>
              <a:t>…un moment pour favoriser le savoir vivre avec les autres…..</a:t>
            </a:r>
          </a:p>
          <a:p>
            <a:endParaRPr lang="fr-F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000" y="-360"/>
            <a:ext cx="7467479" cy="1143000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</a:lstStyle>
          <a:p>
            <a:pPr lvl="0" algn="ctr" hangingPunct="1"/>
            <a:r>
              <a:rPr lang="fr-FR" sz="4400"/>
              <a:t>SOMMAIRE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314817" y="1449343"/>
            <a:ext cx="7826399" cy="4473720"/>
          </a:xfrm>
        </p:spPr>
        <p:txBody>
          <a:bodyPr wrap="square" lIns="91440" tIns="45720" rIns="91440" bIns="45720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ctr" hangingPunct="1">
              <a:buNone/>
            </a:pPr>
            <a:endParaRPr lang="fr-FR" b="1" dirty="0"/>
          </a:p>
          <a:p>
            <a:pPr marL="0" lvl="0" indent="0" algn="ctr" hangingPunct="1"/>
            <a:r>
              <a:rPr lang="fr-FR" b="1" dirty="0" smtClean="0"/>
              <a:t>   L’aider </a:t>
            </a:r>
            <a:r>
              <a:rPr lang="fr-FR" b="1" dirty="0"/>
              <a:t>à travailler</a:t>
            </a:r>
            <a:r>
              <a:rPr lang="fr-FR" dirty="0"/>
              <a:t> </a:t>
            </a:r>
            <a:r>
              <a:rPr lang="fr-FR" dirty="0" smtClean="0"/>
              <a:t>…</a:t>
            </a:r>
          </a:p>
          <a:p>
            <a:pPr marL="0" lvl="0" indent="0" algn="ctr" hangingPunct="1"/>
            <a:r>
              <a:rPr lang="fr-FR" b="1" dirty="0" smtClean="0"/>
              <a:t> L’heure de vie de classe</a:t>
            </a:r>
          </a:p>
          <a:p>
            <a:pPr marL="0" lvl="0" indent="0" algn="ctr" hangingPunct="1"/>
            <a:r>
              <a:rPr lang="fr-FR" b="1" dirty="0" smtClean="0"/>
              <a:t> La réforme…en quelques mots</a:t>
            </a:r>
          </a:p>
          <a:p>
            <a:pPr marL="0" lvl="0" indent="0" algn="ctr" hangingPunct="1"/>
            <a:r>
              <a:rPr lang="fr-FR" b="1" dirty="0" smtClean="0"/>
              <a:t>La sécurité</a:t>
            </a:r>
          </a:p>
          <a:p>
            <a:pPr marL="0" lvl="0" indent="0" algn="ctr" hangingPunct="1"/>
            <a:r>
              <a:rPr lang="fr-FR" b="1" dirty="0"/>
              <a:t> </a:t>
            </a:r>
            <a:r>
              <a:rPr lang="fr-FR" b="1" dirty="0" smtClean="0"/>
              <a:t>Le voyage</a:t>
            </a:r>
          </a:p>
          <a:p>
            <a:pPr lvl="0" algn="ctr" hangingPunct="1">
              <a:buNone/>
            </a:pPr>
            <a:endParaRPr lang="fr-FR" b="1" dirty="0"/>
          </a:p>
          <a:p>
            <a:pPr marL="0" lvl="0" indent="0" hangingPunct="1"/>
            <a:endParaRPr lang="fr-FR" b="1" dirty="0"/>
          </a:p>
        </p:txBody>
      </p:sp>
      <p:sp>
        <p:nvSpPr>
          <p:cNvPr id="4" name="Espace réservé du numéro de diapositive 5"/>
          <p:cNvSpPr/>
          <p:nvPr/>
        </p:nvSpPr>
        <p:spPr>
          <a:xfrm>
            <a:off x="8129519" y="5734080"/>
            <a:ext cx="609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FFBFB16-A244-441D-AF2F-78F13C520756}" type="slidenum">
              <a:rPr/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fr-FR" sz="1400" b="1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4664"/>
            <a:ext cx="493772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428604"/>
            <a:ext cx="70723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</a:rPr>
              <a:t>Activités périscolaires</a:t>
            </a:r>
          </a:p>
          <a:p>
            <a:endParaRPr lang="fr-FR" sz="3600" dirty="0" smtClean="0"/>
          </a:p>
          <a:p>
            <a:r>
              <a:rPr lang="fr-FR" sz="3600" dirty="0" smtClean="0"/>
              <a:t>Le foyer</a:t>
            </a:r>
          </a:p>
          <a:p>
            <a:endParaRPr lang="fr-FR" sz="3600" dirty="0" smtClean="0"/>
          </a:p>
          <a:p>
            <a:r>
              <a:rPr lang="fr-FR" sz="3600" dirty="0" smtClean="0"/>
              <a:t>Le théâtre………..</a:t>
            </a:r>
          </a:p>
          <a:p>
            <a:endParaRPr lang="fr-FR" sz="3600" dirty="0" smtClean="0"/>
          </a:p>
          <a:p>
            <a:r>
              <a:rPr lang="fr-FR" sz="3600" dirty="0" smtClean="0"/>
              <a:t>Les sections</a:t>
            </a:r>
          </a:p>
          <a:p>
            <a:endParaRPr lang="fr-FR" sz="3600" dirty="0" smtClean="0"/>
          </a:p>
          <a:p>
            <a:r>
              <a:rPr lang="fr-FR" sz="3600" dirty="0" smtClean="0"/>
              <a:t>UNSS</a:t>
            </a:r>
          </a:p>
          <a:p>
            <a:endParaRPr lang="fr-FR" sz="3600" dirty="0" smtClean="0"/>
          </a:p>
          <a:p>
            <a:endParaRPr lang="fr-FR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57356" y="857232"/>
            <a:ext cx="62151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dirty="0" smtClean="0"/>
          </a:p>
          <a:p>
            <a:endParaRPr lang="fr-FR" sz="4000" dirty="0" smtClean="0"/>
          </a:p>
          <a:p>
            <a:endParaRPr lang="fr-FR" sz="4000" smtClean="0"/>
          </a:p>
          <a:p>
            <a:r>
              <a:rPr lang="fr-FR" sz="4000" smtClean="0"/>
              <a:t>MERCI </a:t>
            </a:r>
            <a:r>
              <a:rPr lang="fr-FR" sz="4000" dirty="0" smtClean="0"/>
              <a:t>DE VOTRE ATTENTION…………….</a:t>
            </a:r>
            <a:endParaRPr lang="fr-F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755639" y="1197000"/>
            <a:ext cx="7772400" cy="1295280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</a:lstStyle>
          <a:p>
            <a:pPr lvl="0" algn="ctr" hangingPunct="1"/>
            <a:r>
              <a:rPr lang="fr-FR" b="1" dirty="0">
                <a:solidFill>
                  <a:srgbClr val="00B050"/>
                </a:solidFill>
              </a:rPr>
              <a:t>L’AIDER À TRAVAILLER</a:t>
            </a:r>
          </a:p>
        </p:txBody>
      </p:sp>
      <p:sp>
        <p:nvSpPr>
          <p:cNvPr id="3" name="Rectangle 27"/>
          <p:cNvSpPr/>
          <p:nvPr/>
        </p:nvSpPr>
        <p:spPr>
          <a:xfrm>
            <a:off x="1325520" y="4929120"/>
            <a:ext cx="609480" cy="517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AC83389D-1E55-46CD-8375-8C41E4507298}" type="slidenum">
              <a:rPr/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fr-FR" sz="1400" b="1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24000" y="476280"/>
            <a:ext cx="8177040" cy="6121440"/>
          </a:xfrm>
        </p:spPr>
        <p:txBody>
          <a:bodyPr wrap="square" lIns="91440" tIns="45720" rIns="91440" bIns="45720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just" hangingPunct="1">
              <a:lnSpc>
                <a:spcPct val="90000"/>
              </a:lnSpc>
            </a:pPr>
            <a:r>
              <a:rPr lang="fr-FR" sz="1700">
                <a:latin typeface="Arial" pitchFamily="2"/>
                <a:cs typeface="Arial" pitchFamily="2"/>
              </a:rPr>
              <a:t>Il est indispensable de savoir </a:t>
            </a:r>
            <a:r>
              <a:rPr lang="fr-FR" sz="1700" u="sng">
                <a:latin typeface="Arial" pitchFamily="2"/>
                <a:cs typeface="Arial" pitchFamily="2"/>
              </a:rPr>
              <a:t>bien</a:t>
            </a:r>
            <a:r>
              <a:rPr lang="fr-FR" sz="1700">
                <a:latin typeface="Arial" pitchFamily="2"/>
                <a:cs typeface="Arial" pitchFamily="2"/>
              </a:rPr>
              <a:t> lire et de savoir chercher dans un dictionnaire.</a:t>
            </a:r>
          </a:p>
          <a:p>
            <a:pPr marL="0" lvl="0" indent="0" algn="just" hangingPunct="1">
              <a:lnSpc>
                <a:spcPct val="90000"/>
              </a:lnSpc>
            </a:pPr>
            <a:r>
              <a:rPr lang="fr-FR" sz="1700">
                <a:latin typeface="Arial" pitchFamily="2"/>
                <a:cs typeface="Arial" pitchFamily="2"/>
              </a:rPr>
              <a:t>Si tel n’est pas le cas, y consacrer un peu de temps très régulièrement.</a:t>
            </a:r>
          </a:p>
          <a:p>
            <a:pPr marL="0" lvl="0" indent="0" algn="just" hangingPunct="1">
              <a:lnSpc>
                <a:spcPct val="90000"/>
              </a:lnSpc>
            </a:pPr>
            <a:endParaRPr lang="fr-FR" sz="1700" u="sng">
              <a:latin typeface="Arial" pitchFamily="2"/>
              <a:cs typeface="Arial" pitchFamily="2"/>
            </a:endParaRPr>
          </a:p>
          <a:p>
            <a:pPr marL="0" lvl="0" indent="0" algn="just" hangingPunct="1">
              <a:lnSpc>
                <a:spcPct val="90000"/>
              </a:lnSpc>
            </a:pPr>
            <a:r>
              <a:rPr lang="fr-FR" sz="1700" u="sng">
                <a:latin typeface="Arial" pitchFamily="2"/>
                <a:cs typeface="Arial" pitchFamily="2"/>
              </a:rPr>
              <a:t>Comprendre ne suffit pas</a:t>
            </a:r>
            <a:r>
              <a:rPr lang="fr-FR" sz="1700">
                <a:latin typeface="Arial" pitchFamily="2"/>
                <a:cs typeface="Arial" pitchFamily="2"/>
              </a:rPr>
              <a:t> : il y a des choses à retenir. </a:t>
            </a:r>
            <a:r>
              <a:rPr lang="fr-FR" sz="1700" b="1">
                <a:latin typeface="Arial" pitchFamily="2"/>
                <a:cs typeface="Arial" pitchFamily="2"/>
              </a:rPr>
              <a:t>Étudier par cœur </a:t>
            </a:r>
            <a:r>
              <a:rPr lang="fr-FR" sz="1700">
                <a:latin typeface="Arial" pitchFamily="2"/>
                <a:cs typeface="Arial" pitchFamily="2"/>
              </a:rPr>
              <a:t>n’est pas forcément idiot. Toutes les matières demandent aux élèves de retenir des mots, des idées…</a:t>
            </a:r>
          </a:p>
          <a:p>
            <a:pPr marL="0" lvl="0" indent="0" algn="just" hangingPunct="1">
              <a:lnSpc>
                <a:spcPct val="90000"/>
              </a:lnSpc>
            </a:pPr>
            <a:endParaRPr lang="fr-FR" sz="1700" u="sng">
              <a:latin typeface="Arial" pitchFamily="2"/>
              <a:cs typeface="Arial" pitchFamily="2"/>
            </a:endParaRPr>
          </a:p>
          <a:p>
            <a:pPr marL="0" lvl="0" indent="0" algn="just" hangingPunct="1">
              <a:lnSpc>
                <a:spcPct val="90000"/>
              </a:lnSpc>
            </a:pPr>
            <a:r>
              <a:rPr lang="fr-FR" sz="1700" u="sng">
                <a:latin typeface="Arial" pitchFamily="2"/>
                <a:cs typeface="Arial" pitchFamily="2"/>
              </a:rPr>
              <a:t>Revoir la leçon le jour même</a:t>
            </a:r>
            <a:r>
              <a:rPr lang="fr-FR" sz="1700">
                <a:latin typeface="Arial" pitchFamily="2"/>
                <a:cs typeface="Arial" pitchFamily="2"/>
              </a:rPr>
              <a:t> est indispensable pour que la mémoire fonctionne correctement</a:t>
            </a:r>
          </a:p>
          <a:p>
            <a:pPr marL="0" lvl="0" indent="0" algn="just" hangingPunct="1">
              <a:lnSpc>
                <a:spcPct val="90000"/>
              </a:lnSpc>
            </a:pPr>
            <a:endParaRPr lang="fr-FR" sz="1700" u="sng">
              <a:latin typeface="Arial" pitchFamily="2"/>
              <a:cs typeface="Arial" pitchFamily="2"/>
            </a:endParaRPr>
          </a:p>
          <a:p>
            <a:pPr marL="0" lvl="0" indent="0" algn="just" hangingPunct="1">
              <a:lnSpc>
                <a:spcPct val="90000"/>
              </a:lnSpc>
            </a:pPr>
            <a:r>
              <a:rPr lang="fr-FR" sz="1700" u="sng">
                <a:latin typeface="Arial" pitchFamily="2"/>
                <a:cs typeface="Arial" pitchFamily="2"/>
              </a:rPr>
              <a:t>Laisser un temps d’évocation</a:t>
            </a:r>
            <a:r>
              <a:rPr lang="fr-FR" sz="1700">
                <a:latin typeface="Arial" pitchFamily="2"/>
                <a:cs typeface="Arial" pitchFamily="2"/>
              </a:rPr>
              <a:t> avant de relire les leçons, faire évoquer à l’enfant (de mémoire) ce qu’il a fait dans telle ou telle matière.</a:t>
            </a:r>
          </a:p>
          <a:p>
            <a:pPr marL="0" lvl="0" indent="0" algn="just" hangingPunct="1">
              <a:lnSpc>
                <a:spcPct val="90000"/>
              </a:lnSpc>
            </a:pPr>
            <a:endParaRPr lang="fr-FR" sz="1700" u="sng">
              <a:latin typeface="Arial" pitchFamily="2"/>
              <a:cs typeface="Arial" pitchFamily="2"/>
            </a:endParaRPr>
          </a:p>
          <a:p>
            <a:pPr marL="0" lvl="0" indent="0" algn="just" hangingPunct="1">
              <a:lnSpc>
                <a:spcPct val="90000"/>
              </a:lnSpc>
            </a:pPr>
            <a:r>
              <a:rPr lang="fr-FR" sz="1700" u="sng">
                <a:latin typeface="Arial" pitchFamily="2"/>
                <a:cs typeface="Arial" pitchFamily="2"/>
              </a:rPr>
              <a:t> Relire</a:t>
            </a:r>
            <a:r>
              <a:rPr lang="fr-FR" sz="1700">
                <a:latin typeface="Arial" pitchFamily="2"/>
                <a:cs typeface="Arial" pitchFamily="2"/>
              </a:rPr>
              <a:t> alors la leçon en </a:t>
            </a:r>
            <a:r>
              <a:rPr lang="fr-FR" sz="1700" u="sng">
                <a:latin typeface="Arial" pitchFamily="2"/>
                <a:cs typeface="Arial" pitchFamily="2"/>
              </a:rPr>
              <a:t>soulignant</a:t>
            </a:r>
            <a:r>
              <a:rPr lang="fr-FR" sz="1700">
                <a:latin typeface="Arial" pitchFamily="2"/>
                <a:cs typeface="Arial" pitchFamily="2"/>
              </a:rPr>
              <a:t> les mots importants et en </a:t>
            </a:r>
            <a:r>
              <a:rPr lang="fr-FR" sz="1700" u="sng">
                <a:latin typeface="Arial" pitchFamily="2"/>
                <a:cs typeface="Arial" pitchFamily="2"/>
              </a:rPr>
              <a:t>reformulant.</a:t>
            </a:r>
          </a:p>
          <a:p>
            <a:pPr marL="0" lvl="0" indent="0" algn="just" hangingPunct="1">
              <a:lnSpc>
                <a:spcPct val="90000"/>
              </a:lnSpc>
            </a:pPr>
            <a:endParaRPr lang="fr-FR" sz="1700" u="sng">
              <a:latin typeface="Arial" pitchFamily="2"/>
              <a:cs typeface="Arial" pitchFamily="2"/>
            </a:endParaRPr>
          </a:p>
          <a:p>
            <a:pPr marL="0" lvl="0" indent="0" algn="just" hangingPunct="1">
              <a:lnSpc>
                <a:spcPct val="90000"/>
              </a:lnSpc>
            </a:pPr>
            <a:r>
              <a:rPr lang="fr-FR" sz="1700" u="sng">
                <a:latin typeface="Arial" pitchFamily="2"/>
                <a:cs typeface="Arial" pitchFamily="2"/>
              </a:rPr>
              <a:t>Relier </a:t>
            </a:r>
            <a:r>
              <a:rPr lang="fr-FR" sz="1700">
                <a:latin typeface="Arial" pitchFamily="2"/>
                <a:cs typeface="Arial" pitchFamily="2"/>
              </a:rPr>
              <a:t>le cours à un savoir connu (leçon précédente, film…).</a:t>
            </a:r>
          </a:p>
          <a:p>
            <a:pPr marL="0" lvl="0" indent="0" algn="just" hangingPunct="1">
              <a:lnSpc>
                <a:spcPct val="90000"/>
              </a:lnSpc>
            </a:pPr>
            <a:r>
              <a:rPr lang="fr-FR" sz="1700">
                <a:latin typeface="Arial" pitchFamily="2"/>
                <a:cs typeface="Arial" pitchFamily="2"/>
              </a:rPr>
              <a:t>Laisser un temps d’intériorisation : l’enfant doit avoir conscience qu’il est seul maître de son apprentissage : il doit faire l’effort de retenir.</a:t>
            </a:r>
          </a:p>
          <a:p>
            <a:pPr marL="0" lvl="0" indent="0" algn="just" hangingPunct="1">
              <a:lnSpc>
                <a:spcPct val="90000"/>
              </a:lnSpc>
            </a:pPr>
            <a:r>
              <a:rPr lang="fr-FR" sz="1700">
                <a:latin typeface="Arial" pitchFamily="2"/>
                <a:cs typeface="Arial" pitchFamily="2"/>
              </a:rPr>
              <a:t>Vient alors  un 2° temps d’</a:t>
            </a:r>
            <a:r>
              <a:rPr lang="fr-FR" sz="1700" u="sng">
                <a:latin typeface="Arial" pitchFamily="2"/>
                <a:cs typeface="Arial" pitchFamily="2"/>
              </a:rPr>
              <a:t>évocation</a:t>
            </a:r>
            <a:r>
              <a:rPr lang="fr-FR" sz="1700">
                <a:latin typeface="Arial" pitchFamily="2"/>
                <a:cs typeface="Arial" pitchFamily="2"/>
              </a:rPr>
              <a:t> où l’enfant dit ce qu’il a retenu de la leçon en s’imaginant le contexte de la classe.</a:t>
            </a:r>
          </a:p>
        </p:txBody>
      </p:sp>
      <p:sp>
        <p:nvSpPr>
          <p:cNvPr id="3" name="Espace réservé du numéro de diapositive 5"/>
          <p:cNvSpPr/>
          <p:nvPr/>
        </p:nvSpPr>
        <p:spPr>
          <a:xfrm>
            <a:off x="8129519" y="5734080"/>
            <a:ext cx="609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10985BD-B7AF-4A6B-BB0F-B2AF90EDCDA7}" type="slidenum">
              <a:rPr/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fr-FR" sz="1400" b="1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674640" y="549360"/>
            <a:ext cx="7826399" cy="5975280"/>
          </a:xfrm>
        </p:spPr>
        <p:txBody>
          <a:bodyPr wrap="square" lIns="91440" tIns="45720" rIns="91440" bIns="45720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lvl="0" algn="ctr" hangingPunct="1">
              <a:lnSpc>
                <a:spcPct val="80000"/>
              </a:lnSpc>
              <a:buNone/>
            </a:pPr>
            <a:r>
              <a:rPr lang="fr-FR" sz="2000" b="1"/>
              <a:t>COMMENT CONTRIBUER A FAVORISER LES EVOCATIONS :</a:t>
            </a:r>
          </a:p>
          <a:p>
            <a:pPr marL="0" lvl="0" indent="0" hangingPunct="1">
              <a:lnSpc>
                <a:spcPct val="80000"/>
              </a:lnSpc>
              <a:buNone/>
            </a:pPr>
            <a:endParaRPr lang="fr-FR" sz="2000"/>
          </a:p>
          <a:p>
            <a:pPr marL="0" lvl="0" indent="0" hangingPunct="1">
              <a:lnSpc>
                <a:spcPct val="80000"/>
              </a:lnSpc>
            </a:pPr>
            <a:r>
              <a:rPr lang="fr-FR" sz="2000" b="1" u="sng"/>
              <a:t>Premier conseil</a:t>
            </a:r>
            <a:r>
              <a:rPr lang="fr-FR" sz="2000"/>
              <a:t> :</a:t>
            </a:r>
          </a:p>
          <a:p>
            <a:pPr marL="0" lvl="0" indent="0" hangingPunct="1">
              <a:lnSpc>
                <a:spcPct val="80000"/>
              </a:lnSpc>
            </a:pPr>
            <a:r>
              <a:rPr lang="fr-FR" sz="2000"/>
              <a:t>         Retarder l’exécution de tout travail écrit, afin de permettre un temps d’évocation de   l’énoncé.</a:t>
            </a:r>
          </a:p>
          <a:p>
            <a:pPr marL="0" lvl="0" indent="0" hangingPunct="1">
              <a:lnSpc>
                <a:spcPct val="80000"/>
              </a:lnSpc>
            </a:pPr>
            <a:endParaRPr lang="fr-FR" sz="2000"/>
          </a:p>
          <a:p>
            <a:pPr marL="0" lvl="0" indent="0" hangingPunct="1">
              <a:lnSpc>
                <a:spcPct val="80000"/>
              </a:lnSpc>
            </a:pPr>
            <a:r>
              <a:rPr lang="fr-FR" sz="2000" b="1" u="sng"/>
              <a:t>Deuxième conseil</a:t>
            </a:r>
            <a:r>
              <a:rPr lang="fr-FR" sz="2000"/>
              <a:t> :</a:t>
            </a:r>
          </a:p>
          <a:p>
            <a:pPr marL="0" lvl="0" indent="0" hangingPunct="1">
              <a:lnSpc>
                <a:spcPct val="80000"/>
              </a:lnSpc>
            </a:pPr>
            <a:r>
              <a:rPr lang="fr-FR" sz="2000"/>
              <a:t>         Quand votre enfant vous dit : « je ne comprends pas mon exercice »</a:t>
            </a:r>
          </a:p>
          <a:p>
            <a:pPr marL="0" lvl="0" indent="0" hangingPunct="1">
              <a:lnSpc>
                <a:spcPct val="80000"/>
              </a:lnSpc>
            </a:pPr>
            <a:r>
              <a:rPr lang="fr-FR" sz="2000"/>
              <a:t>résistez à la tentation de lui expliquer, même partiellement,</a:t>
            </a:r>
          </a:p>
          <a:p>
            <a:pPr marL="0" lvl="0" indent="0" hangingPunct="1">
              <a:lnSpc>
                <a:spcPct val="80000"/>
              </a:lnSpc>
            </a:pPr>
            <a:r>
              <a:rPr lang="fr-FR" sz="2000"/>
              <a:t>renvoyez le à la lecture du texte avec tous les mots, chiffres, symboles et dessins avec le projet de venir vous le raconter ensuite sans le regarder,</a:t>
            </a:r>
          </a:p>
          <a:p>
            <a:pPr marL="0" lvl="0" indent="0" hangingPunct="1">
              <a:lnSpc>
                <a:spcPct val="80000"/>
              </a:lnSpc>
            </a:pPr>
            <a:r>
              <a:rPr lang="fr-FR" sz="2000"/>
              <a:t>faites- lui contrôler qu’il a bien tout »mis dans sa tête », (chaque mot, chaque symbole,…)</a:t>
            </a:r>
          </a:p>
          <a:p>
            <a:pPr marL="0" lvl="0" indent="0" hangingPunct="1">
              <a:lnSpc>
                <a:spcPct val="80000"/>
              </a:lnSpc>
            </a:pPr>
            <a:r>
              <a:rPr lang="fr-FR" sz="2000"/>
              <a:t>Quand votre enfant vous l’aura raconté, la plupart du temps il aura trouvé la solution</a:t>
            </a:r>
          </a:p>
          <a:p>
            <a:pPr marL="0" lvl="0" indent="0" hangingPunct="1">
              <a:lnSpc>
                <a:spcPct val="80000"/>
              </a:lnSpc>
            </a:pPr>
            <a:endParaRPr lang="fr-FR" sz="2000"/>
          </a:p>
        </p:txBody>
      </p:sp>
      <p:sp>
        <p:nvSpPr>
          <p:cNvPr id="3" name="Espace réservé de la date 3"/>
          <p:cNvSpPr/>
          <p:nvPr/>
        </p:nvSpPr>
        <p:spPr>
          <a:xfrm rot="5400000">
            <a:off x="7588800" y="1081800"/>
            <a:ext cx="2011320" cy="384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464646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numéro de diapositive 5"/>
          <p:cNvSpPr/>
          <p:nvPr/>
        </p:nvSpPr>
        <p:spPr>
          <a:xfrm>
            <a:off x="8129519" y="5734080"/>
            <a:ext cx="609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9669EBA-536F-4D17-8ADB-4293EE5BDED1}" type="slidenum">
              <a:rPr/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fr-FR" sz="1400" b="1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/>
            <a:r>
              <a:rPr lang="fr-FR" u="sng"/>
              <a:t>La mémoire aime la répétition</a:t>
            </a:r>
            <a:r>
              <a:rPr lang="fr-FR"/>
              <a:t> : revoir souvent la leçon</a:t>
            </a:r>
          </a:p>
          <a:p>
            <a:pPr marL="0" lvl="0" indent="0" hangingPunct="1"/>
            <a:r>
              <a:rPr lang="fr-FR"/>
              <a:t>Pour retenir, pensez à la lecture à voix haute, à mimer ou dessiner pour les poèmes</a:t>
            </a:r>
          </a:p>
          <a:p>
            <a:pPr marL="0" lvl="0" indent="0" hangingPunct="1"/>
            <a:r>
              <a:rPr lang="fr-FR"/>
              <a:t>Pensez à refaire les exercices.</a:t>
            </a:r>
          </a:p>
        </p:txBody>
      </p:sp>
      <p:sp>
        <p:nvSpPr>
          <p:cNvPr id="3" name="Espace réservé du numéro de diapositive 5"/>
          <p:cNvSpPr/>
          <p:nvPr/>
        </p:nvSpPr>
        <p:spPr>
          <a:xfrm>
            <a:off x="8129519" y="5734080"/>
            <a:ext cx="609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4D51584-D9B0-42A3-8A61-7361FA52AE20}" type="slidenum">
              <a:rPr/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sz="1400" b="1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 wrap="square"/>
          <a:lstStyle>
            <a:defPPr lvl="0">
              <a:buNone/>
            </a:defPPr>
            <a:lvl1pPr lvl="0">
              <a:buNone/>
            </a:lvl1pPr>
          </a:lstStyle>
          <a:p>
            <a:pPr lvl="0" algn="ctr" hangingPunct="1"/>
            <a:r>
              <a:rPr lang="fr-FR" sz="4000" b="1"/>
              <a:t>ÉCONOMISER SON TEMPS ET SON ÉNERGIE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94920" y="1412640"/>
            <a:ext cx="8186760" cy="4978440"/>
          </a:xfrm>
        </p:spPr>
        <p:txBody>
          <a:bodyPr wrap="square" lIns="91440" tIns="45720" rIns="91440" bIns="45720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lnSpc>
                <a:spcPct val="80000"/>
              </a:lnSpc>
            </a:pPr>
            <a:r>
              <a:rPr lang="fr-FR" sz="2000">
                <a:latin typeface="Arial" pitchFamily="2"/>
                <a:cs typeface="Arial" pitchFamily="2"/>
              </a:rPr>
              <a:t>Il est prouvé :</a:t>
            </a:r>
          </a:p>
          <a:p>
            <a:pPr lvl="0" hangingPunct="1">
              <a:lnSpc>
                <a:spcPct val="80000"/>
              </a:lnSpc>
              <a:buNone/>
            </a:pPr>
            <a:endParaRPr lang="fr-FR" sz="2000">
              <a:latin typeface="Arial" pitchFamily="2"/>
              <a:cs typeface="Arial" pitchFamily="2"/>
            </a:endParaRPr>
          </a:p>
          <a:p>
            <a:pPr marL="0" lvl="1" indent="0" hangingPunct="1">
              <a:lnSpc>
                <a:spcPct val="110000"/>
              </a:lnSpc>
              <a:spcBef>
                <a:spcPts val="448"/>
              </a:spcBef>
            </a:pPr>
            <a:r>
              <a:rPr lang="fr-FR" sz="1800">
                <a:latin typeface="Arial" pitchFamily="2"/>
                <a:cs typeface="Arial" pitchFamily="2"/>
              </a:rPr>
              <a:t>que la mémorisation s'accroît peu de temps après la fin du cours, puis fait une chute rapide </a:t>
            </a:r>
            <a:r>
              <a:rPr lang="fr-FR" sz="1800" b="1">
                <a:latin typeface="Arial" pitchFamily="2"/>
                <a:cs typeface="Arial" pitchFamily="2"/>
              </a:rPr>
              <a:t>80% des détails sont perdus.</a:t>
            </a:r>
          </a:p>
          <a:p>
            <a:pPr marL="0" lvl="1" indent="0" hangingPunct="1">
              <a:lnSpc>
                <a:spcPct val="80000"/>
              </a:lnSpc>
              <a:spcBef>
                <a:spcPts val="448"/>
              </a:spcBef>
            </a:pPr>
            <a:endParaRPr lang="fr-FR" sz="1800" b="1">
              <a:latin typeface="Arial" pitchFamily="2"/>
              <a:cs typeface="Arial" pitchFamily="2"/>
            </a:endParaRPr>
          </a:p>
          <a:p>
            <a:pPr marL="0" lvl="1" indent="0" hangingPunct="1">
              <a:lnSpc>
                <a:spcPct val="110000"/>
              </a:lnSpc>
              <a:spcBef>
                <a:spcPts val="448"/>
              </a:spcBef>
            </a:pPr>
            <a:r>
              <a:rPr lang="fr-FR" sz="1800" b="1">
                <a:latin typeface="Arial" pitchFamily="2"/>
                <a:cs typeface="Arial" pitchFamily="2"/>
              </a:rPr>
              <a:t> </a:t>
            </a:r>
            <a:r>
              <a:rPr lang="fr-FR" sz="1800">
                <a:latin typeface="Arial" pitchFamily="2"/>
                <a:cs typeface="Arial" pitchFamily="2"/>
              </a:rPr>
              <a:t>Si la réactivation*est convenablement mise en œuvre la mémorisation est alors maintenue à son niveau le plus haut.</a:t>
            </a:r>
          </a:p>
          <a:p>
            <a:pPr marL="0" lvl="1" indent="0" hangingPunct="1">
              <a:lnSpc>
                <a:spcPct val="80000"/>
              </a:lnSpc>
              <a:spcBef>
                <a:spcPts val="349"/>
              </a:spcBef>
            </a:pPr>
            <a:endParaRPr lang="fr-FR" sz="1400">
              <a:latin typeface="Arial" pitchFamily="2"/>
              <a:cs typeface="Arial" pitchFamily="2"/>
            </a:endParaRPr>
          </a:p>
          <a:p>
            <a:pPr marL="0" lvl="1" indent="0" hangingPunct="1">
              <a:lnSpc>
                <a:spcPct val="80000"/>
              </a:lnSpc>
              <a:spcBef>
                <a:spcPts val="448"/>
              </a:spcBef>
            </a:pPr>
            <a:r>
              <a:rPr lang="fr-FR" sz="1800">
                <a:latin typeface="Arial" pitchFamily="2"/>
                <a:cs typeface="Arial" pitchFamily="2"/>
              </a:rPr>
              <a:t>Par exemple, la première réactivation devrait avoir lieu environ 10 minutes après une séance de cours (de 50 minutes environ) et devrait elle même durer </a:t>
            </a:r>
            <a:r>
              <a:rPr lang="fr-FR" sz="1800" b="1">
                <a:latin typeface="Arial" pitchFamily="2"/>
                <a:cs typeface="Arial" pitchFamily="2"/>
              </a:rPr>
              <a:t>10 minutes.</a:t>
            </a:r>
          </a:p>
          <a:p>
            <a:pPr lvl="1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fr-FR" sz="1800">
                <a:latin typeface="Arial" pitchFamily="2"/>
                <a:cs typeface="Arial" pitchFamily="2"/>
              </a:rPr>
              <a:t>Ceci permet de prolonger de 24 heures la durée de la mémorisation jusqu'au moment de la seconde réactivation qui, elle, durera 2 </a:t>
            </a:r>
            <a:r>
              <a:rPr lang="fr-FR" sz="1800" b="1">
                <a:latin typeface="Arial" pitchFamily="2"/>
                <a:cs typeface="Arial" pitchFamily="2"/>
              </a:rPr>
              <a:t>à 4 minutes .</a:t>
            </a:r>
          </a:p>
          <a:p>
            <a:pPr lvl="1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fr-FR" sz="1800">
                <a:latin typeface="Arial" pitchFamily="2"/>
                <a:cs typeface="Arial" pitchFamily="2"/>
              </a:rPr>
              <a:t>Après quoi la mémorisation durera probablement une semaine au bout de laquelle une nouvelle réactivation de 2 </a:t>
            </a:r>
            <a:r>
              <a:rPr lang="fr-FR" sz="1800" b="1">
                <a:latin typeface="Arial" pitchFamily="2"/>
                <a:cs typeface="Arial" pitchFamily="2"/>
              </a:rPr>
              <a:t>minutes </a:t>
            </a:r>
            <a:r>
              <a:rPr lang="fr-FR" sz="1800">
                <a:latin typeface="Arial" pitchFamily="2"/>
                <a:cs typeface="Arial" pitchFamily="2"/>
              </a:rPr>
              <a:t>aura lieu </a:t>
            </a:r>
            <a:r>
              <a:rPr lang="fr-FR" sz="1800"/>
              <a:t>.</a:t>
            </a:r>
          </a:p>
          <a:p>
            <a:pPr lvl="1" hangingPunct="1">
              <a:lnSpc>
                <a:spcPct val="80000"/>
              </a:lnSpc>
              <a:spcBef>
                <a:spcPts val="349"/>
              </a:spcBef>
              <a:buNone/>
            </a:pPr>
            <a:r>
              <a:rPr lang="fr-FR" sz="1800">
                <a:latin typeface="Arial" pitchFamily="2"/>
                <a:cs typeface="Arial" pitchFamily="2"/>
              </a:rPr>
              <a:t>La suivante ne prendra place qu'un mois plus tard.</a:t>
            </a:r>
            <a:r>
              <a:rPr lang="fr-FR" sz="1400">
                <a:latin typeface="Arial" pitchFamily="2"/>
                <a:cs typeface="Arial" pitchFamily="2"/>
              </a:rPr>
              <a:t>.</a:t>
            </a:r>
          </a:p>
        </p:txBody>
      </p:sp>
      <p:sp>
        <p:nvSpPr>
          <p:cNvPr id="4" name="Espace réservé de la date 3"/>
          <p:cNvSpPr/>
          <p:nvPr/>
        </p:nvSpPr>
        <p:spPr>
          <a:xfrm rot="5400000">
            <a:off x="7588800" y="1081800"/>
            <a:ext cx="2011320" cy="384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i="0" u="none" strike="noStrike" cap="none" baseline="0">
              <a:ln>
                <a:noFill/>
              </a:ln>
              <a:solidFill>
                <a:srgbClr val="464646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5"/>
          <p:cNvSpPr/>
          <p:nvPr/>
        </p:nvSpPr>
        <p:spPr>
          <a:xfrm>
            <a:off x="8129519" y="5734080"/>
            <a:ext cx="609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6632F7E2-24FA-44DE-B7C9-D84F3D7E07AE}" type="slidenum">
              <a:rPr/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fr-FR" sz="1400" b="1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/>
          <p:nvPr/>
        </p:nvSpPr>
        <p:spPr>
          <a:xfrm>
            <a:off x="8129519" y="5734080"/>
            <a:ext cx="609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53A96A0-0BBC-41B1-9DF3-D4898DF41A01}" type="slidenum">
              <a:rPr/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fr-FR" sz="1400" b="1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179280" y="1658879"/>
            <a:ext cx="79930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457200" marR="0" lvl="1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Après cette période, les connaissances se fixeront dans la mémoire à long terme .</a:t>
            </a:r>
          </a:p>
          <a:p>
            <a:pPr marL="457200" marR="0" lvl="1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Ceci signifie que ce qui a été appris appartiendra au domaine familier, comme un numéro de téléphone personnel qui ne nécessite qu'un tout petit coup de pouce.</a:t>
            </a:r>
          </a:p>
          <a:p>
            <a:pPr marL="457200" marR="0" lvl="1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457200" marR="0" lvl="1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Réactiver en temps voulu permet de faire le lien entre les leçons anciennes et les explications nouvelles, car on ne peut comprendre une nouvelle leçon que si on a bien compris et mémorisé les explications précédentes.</a:t>
            </a:r>
          </a:p>
          <a:p>
            <a:pPr marL="457200" marR="0" lvl="1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Sinon à chaque nouvelle leçon, l'élève croit comprendre, croit savoir, en fait ne comprend pas La compréhension ne s'opère pas aussi complètement ni aussi vite : il ressent un découragement total</a:t>
            </a:r>
            <a:r>
              <a:rPr lang="fr-FR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, </a:t>
            </a:r>
            <a:r>
              <a: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il est persuadé d'être incapable d'apprendre quoi que ce soit. Tout ce qu'il a appris est oublié. Par contre si la réactivation est correcte, totale, l'élève sera motivé</a:t>
            </a:r>
            <a:r>
              <a:rPr lang="fr-FR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</a:t>
            </a:r>
            <a:r>
              <a: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pour apprendre puisqu'il comprendra .</a:t>
            </a:r>
          </a:p>
        </p:txBody>
      </p:sp>
      <p:sp>
        <p:nvSpPr>
          <p:cNvPr id="4" name="Rectangle 2"/>
          <p:cNvSpPr/>
          <p:nvPr/>
        </p:nvSpPr>
        <p:spPr>
          <a:xfrm>
            <a:off x="457200" y="274680"/>
            <a:ext cx="7467479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1" i="0" u="none" strike="noStrike" cap="none" baseline="0">
                <a:ln>
                  <a:noFill/>
                </a:ln>
                <a:solidFill>
                  <a:srgbClr val="464646"/>
                </a:solidFill>
                <a:latin typeface="Century Schoolbook" pitchFamily="18"/>
                <a:ea typeface="Microsoft YaHei" pitchFamily="2"/>
                <a:cs typeface="Mangal" pitchFamily="2"/>
              </a:rPr>
              <a:t>ÉCONOMISER SON TEMPS ET SON ÉNERGIE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 wrap="square"/>
          <a:lstStyle>
            <a:defPPr lvl="0">
              <a:buNone/>
            </a:defPPr>
            <a:lvl1pPr lvl="0">
              <a:buNone/>
            </a:lvl1pPr>
          </a:lstStyle>
          <a:p>
            <a:pPr lvl="0" algn="ctr" hangingPunct="1"/>
            <a:r>
              <a:rPr lang="fr-FR"/>
              <a:t>EN RÉSUMÉ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3657600" cy="4572000"/>
          </a:xfrm>
          <a:ln w="9360">
            <a:solidFill>
              <a:srgbClr val="000000"/>
            </a:solidFill>
            <a:prstDash val="solid"/>
            <a:miter/>
          </a:ln>
        </p:spPr>
        <p:txBody>
          <a:bodyPr wrap="square" lIns="91440" tIns="45720" rIns="91440" bIns="45720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lnSpc>
                <a:spcPct val="90000"/>
              </a:lnSpc>
            </a:pPr>
            <a:r>
              <a:rPr lang="fr-FR" sz="2000"/>
              <a:t>Temps de révisions bien employés.</a:t>
            </a:r>
          </a:p>
          <a:p>
            <a:pPr marL="0" lvl="0" indent="0" hangingPunct="1">
              <a:lnSpc>
                <a:spcPct val="90000"/>
              </a:lnSpc>
            </a:pPr>
            <a:r>
              <a:rPr lang="fr-FR" sz="2000"/>
              <a:t>Un mois après pour une leçon revue.</a:t>
            </a:r>
          </a:p>
          <a:p>
            <a:pPr marL="0" lvl="0" indent="0" hangingPunct="1">
              <a:lnSpc>
                <a:spcPct val="90000"/>
              </a:lnSpc>
            </a:pPr>
            <a:r>
              <a:rPr lang="fr-FR" sz="2000" b="1"/>
              <a:t>10 minutes </a:t>
            </a:r>
            <a:r>
              <a:rPr lang="fr-FR" sz="2000"/>
              <a:t>après le cours</a:t>
            </a:r>
          </a:p>
          <a:p>
            <a:pPr marL="0" lvl="0" indent="0" hangingPunct="1">
              <a:lnSpc>
                <a:spcPct val="90000"/>
              </a:lnSpc>
            </a:pPr>
            <a:r>
              <a:rPr lang="fr-FR" sz="2000"/>
              <a:t>+ </a:t>
            </a:r>
            <a:r>
              <a:rPr lang="fr-FR" sz="2000" b="1"/>
              <a:t>4 minutes </a:t>
            </a:r>
            <a:r>
              <a:rPr lang="fr-FR" sz="2000"/>
              <a:t>24 h après</a:t>
            </a:r>
          </a:p>
          <a:p>
            <a:pPr marL="0" lvl="0" indent="0" hangingPunct="1">
              <a:lnSpc>
                <a:spcPct val="90000"/>
              </a:lnSpc>
            </a:pPr>
            <a:r>
              <a:rPr lang="fr-FR" sz="2000"/>
              <a:t>+ </a:t>
            </a:r>
            <a:r>
              <a:rPr lang="fr-FR" sz="2000" b="1"/>
              <a:t>2 minutes </a:t>
            </a:r>
            <a:r>
              <a:rPr lang="fr-FR" sz="2000"/>
              <a:t>1 semaine après</a:t>
            </a:r>
          </a:p>
          <a:p>
            <a:pPr marL="0" lvl="0" indent="0" hangingPunct="1">
              <a:lnSpc>
                <a:spcPct val="90000"/>
              </a:lnSpc>
            </a:pPr>
            <a:r>
              <a:rPr lang="fr-FR" sz="2000"/>
              <a:t>+ </a:t>
            </a:r>
            <a:r>
              <a:rPr lang="fr-FR" sz="2000" b="1"/>
              <a:t>2 minutes </a:t>
            </a:r>
            <a:r>
              <a:rPr lang="fr-FR" sz="2000"/>
              <a:t>1 mois après</a:t>
            </a:r>
          </a:p>
          <a:p>
            <a:pPr marL="0" lvl="0" indent="0" hangingPunct="1">
              <a:lnSpc>
                <a:spcPct val="90000"/>
              </a:lnSpc>
            </a:pPr>
            <a:r>
              <a:rPr lang="fr-FR" sz="2000" b="1"/>
              <a:t>Total : - </a:t>
            </a:r>
            <a:r>
              <a:rPr lang="fr-FR" sz="2000"/>
              <a:t>de 20 </a:t>
            </a:r>
            <a:r>
              <a:rPr lang="fr-FR" sz="2000" b="1"/>
              <a:t>minutes </a:t>
            </a:r>
            <a:r>
              <a:rPr lang="fr-FR" sz="2000"/>
              <a:t>+ </a:t>
            </a:r>
            <a:r>
              <a:rPr lang="fr-FR" sz="2000" b="1"/>
              <a:t>des leçons comprises= Un élève dynamisé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4270320" y="1600200"/>
            <a:ext cx="3657600" cy="4572000"/>
          </a:xfrm>
          <a:ln w="9360">
            <a:solidFill>
              <a:srgbClr val="000000"/>
            </a:solidFill>
            <a:prstDash val="solid"/>
            <a:miter/>
          </a:ln>
        </p:spPr>
        <p:txBody>
          <a:bodyPr wrap="square" lIns="91440" tIns="45720" rIns="91440" bIns="45720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fr-FR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1pPr>
            <a:lvl2pPr marL="639720" marR="0" lvl="1" indent="-273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2DA2BF"/>
              </a:buClr>
              <a:buSzPct val="80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fr-FR" sz="21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2pPr>
            <a:lvl3pPr marL="914399" marR="0" lvl="2" indent="-18288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268EA8"/>
              </a:buClr>
              <a:buSzPct val="60000"/>
              <a:buFont typeface="Wingdings" pitchFamily="2"/>
              <a:buChar char="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3pPr>
            <a:lvl4pPr marL="1187280" marR="0" lvl="3" indent="-18252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ADCEDC"/>
              </a:buClr>
              <a:buSzPct val="60000"/>
              <a:buFont typeface="Wingdings" pitchFamily="2"/>
              <a:buChar char="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fr-FR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4pPr>
            <a:lvl5pPr marL="1461960" marR="0" lvl="4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5pPr>
            <a:lvl6pPr marL="1461960" marR="0" lvl="5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6pPr>
            <a:lvl7pPr marL="1461960" marR="0" lvl="6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7pPr>
            <a:lvl8pPr marL="1461960" marR="0" lvl="7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8pPr>
            <a:lvl9pPr marL="1461960" marR="0" lvl="8" indent="-18252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ABAC"/>
              </a:buClr>
              <a:buSzPct val="68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fr-FR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lnSpc>
                <a:spcPct val="90000"/>
              </a:lnSpc>
            </a:pPr>
            <a:r>
              <a:rPr lang="fr-FR" sz="2000"/>
              <a:t>Temps de révisions mal employés,</a:t>
            </a:r>
          </a:p>
          <a:p>
            <a:pPr marL="0" lvl="0" indent="0" hangingPunct="1">
              <a:lnSpc>
                <a:spcPct val="90000"/>
              </a:lnSpc>
            </a:pPr>
            <a:r>
              <a:rPr lang="fr-FR" sz="2000"/>
              <a:t>Un mois après pour une leçon jamais revue avant.</a:t>
            </a:r>
          </a:p>
          <a:p>
            <a:pPr marL="0" lvl="0" indent="0" hangingPunct="1">
              <a:lnSpc>
                <a:spcPct val="90000"/>
              </a:lnSpc>
            </a:pPr>
            <a:r>
              <a:rPr lang="fr-FR" sz="2000" b="1"/>
              <a:t>1 heure pour </a:t>
            </a:r>
            <a:r>
              <a:rPr lang="fr-FR" sz="2000"/>
              <a:t>réétudier ?</a:t>
            </a:r>
          </a:p>
          <a:p>
            <a:pPr marL="0" lvl="0" indent="0" hangingPunct="1">
              <a:lnSpc>
                <a:spcPct val="90000"/>
              </a:lnSpc>
            </a:pPr>
            <a:r>
              <a:rPr lang="fr-FR" sz="2000"/>
              <a:t> </a:t>
            </a:r>
            <a:r>
              <a:rPr lang="fr-FR" sz="2000" b="1"/>
              <a:t>+1 heure?« </a:t>
            </a:r>
          </a:p>
          <a:p>
            <a:pPr marL="0" lvl="0" indent="0" hangingPunct="1">
              <a:lnSpc>
                <a:spcPct val="90000"/>
              </a:lnSpc>
            </a:pPr>
            <a:r>
              <a:rPr lang="fr-FR" sz="2000"/>
              <a:t>+ </a:t>
            </a:r>
            <a:r>
              <a:rPr lang="fr-FR" sz="2000" b="1"/>
              <a:t>1 heure?« </a:t>
            </a:r>
          </a:p>
          <a:p>
            <a:pPr marL="0" lvl="0" indent="0" hangingPunct="1">
              <a:lnSpc>
                <a:spcPct val="90000"/>
              </a:lnSpc>
            </a:pPr>
            <a:endParaRPr lang="fr-FR" sz="2000" b="1"/>
          </a:p>
          <a:p>
            <a:pPr marL="0" lvl="0" indent="0" hangingPunct="1">
              <a:lnSpc>
                <a:spcPct val="90000"/>
              </a:lnSpc>
            </a:pPr>
            <a:r>
              <a:rPr lang="fr-FR" sz="2000" b="1"/>
              <a:t>Total : 3 heures + des leçons à réexpliquer</a:t>
            </a:r>
          </a:p>
          <a:p>
            <a:pPr marL="0" lvl="0" indent="0" hangingPunct="1">
              <a:lnSpc>
                <a:spcPct val="90000"/>
              </a:lnSpc>
            </a:pPr>
            <a:r>
              <a:rPr lang="fr-FR" sz="2000" b="1"/>
              <a:t>Nombre d'heures ?????? </a:t>
            </a:r>
            <a:r>
              <a:rPr lang="fr-FR" sz="2000"/>
              <a:t>= </a:t>
            </a:r>
            <a:r>
              <a:rPr lang="fr-FR" sz="2000" b="1"/>
              <a:t>Un élève découragé</a:t>
            </a:r>
          </a:p>
        </p:txBody>
      </p:sp>
      <p:sp>
        <p:nvSpPr>
          <p:cNvPr id="5" name="Espace réservé du numéro de diapositive 6"/>
          <p:cNvSpPr/>
          <p:nvPr/>
        </p:nvSpPr>
        <p:spPr>
          <a:xfrm>
            <a:off x="8129519" y="5734080"/>
            <a:ext cx="609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B6394E9-1586-4238-BCA5-AFC97710E6D8}" type="slidenum">
              <a:rPr/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fr-FR" sz="1400" b="1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r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r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r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itr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itr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772</Words>
  <Application>Microsoft Office PowerPoint</Application>
  <PresentationFormat>Affichage à l'écran (4:3)</PresentationFormat>
  <Paragraphs>184</Paragraphs>
  <Slides>23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Standard</vt:lpstr>
      <vt:lpstr>Titre1</vt:lpstr>
      <vt:lpstr>Titre2</vt:lpstr>
      <vt:lpstr>Titre3</vt:lpstr>
      <vt:lpstr>Titre4</vt:lpstr>
      <vt:lpstr>Titre5</vt:lpstr>
      <vt:lpstr>Titre6</vt:lpstr>
      <vt:lpstr>      RÉUNION D’INFORMATION, NIVEAU SIXIÈME  </vt:lpstr>
      <vt:lpstr>SOMMAIRE</vt:lpstr>
      <vt:lpstr>L’AIDER À TRAVAILLER</vt:lpstr>
      <vt:lpstr>Présentation PowerPoint</vt:lpstr>
      <vt:lpstr>Présentation PowerPoint</vt:lpstr>
      <vt:lpstr>Présentation PowerPoint</vt:lpstr>
      <vt:lpstr>ÉCONOMISER SON TEMPS ET SON ÉNERGIE</vt:lpstr>
      <vt:lpstr>Présentation PowerPoint</vt:lpstr>
      <vt:lpstr>EN RÉSUMÉ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</dc:creator>
  <cp:lastModifiedBy>pascale</cp:lastModifiedBy>
  <cp:revision>37</cp:revision>
  <dcterms:modified xsi:type="dcterms:W3CDTF">2016-09-13T12:14:24Z</dcterms:modified>
</cp:coreProperties>
</file>