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9/18/2016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9/18/2016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Réunion de présentation du niveau Cinquième.</a:t>
            </a:r>
          </a:p>
        </p:txBody>
      </p:sp>
      <p:sp>
        <p:nvSpPr>
          <p:cNvPr id="3" name="Sous-titre 2"/>
          <p:cNvSpPr>
            <a:spLocks noGrp="1"/>
          </p:cNvSpPr>
          <p:nvPr>
            <p:ph type="subTitle" idx="1"/>
          </p:nvPr>
        </p:nvSpPr>
        <p:spPr/>
        <p:txBody>
          <a:bodyPr/>
          <a:lstStyle/>
          <a:p>
            <a:r>
              <a:rPr lang="fr-FR" dirty="0"/>
              <a:t>Lundi 26 septembre 2016</a:t>
            </a:r>
          </a:p>
        </p:txBody>
      </p:sp>
      <p:pic>
        <p:nvPicPr>
          <p:cNvPr id="5" name="Image 4"/>
          <p:cNvPicPr>
            <a:picLocks noChangeAspect="1"/>
          </p:cNvPicPr>
          <p:nvPr/>
        </p:nvPicPr>
        <p:blipFill>
          <a:blip r:embed="rId2"/>
          <a:stretch>
            <a:fillRect/>
          </a:stretch>
        </p:blipFill>
        <p:spPr>
          <a:xfrm>
            <a:off x="8314301" y="4413380"/>
            <a:ext cx="3384895" cy="1988626"/>
          </a:xfrm>
          <a:prstGeom prst="rect">
            <a:avLst/>
          </a:prstGeom>
        </p:spPr>
      </p:pic>
    </p:spTree>
    <p:extLst>
      <p:ext uri="{BB962C8B-B14F-4D97-AF65-F5344CB8AC3E}">
        <p14:creationId xmlns:p14="http://schemas.microsoft.com/office/powerpoint/2010/main" val="2683937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598" y="242503"/>
            <a:ext cx="8534400" cy="1507067"/>
          </a:xfrm>
        </p:spPr>
        <p:txBody>
          <a:bodyPr/>
          <a:lstStyle/>
          <a:p>
            <a:r>
              <a:rPr lang="fr-FR" dirty="0"/>
              <a:t>Quelques dates …</a:t>
            </a:r>
          </a:p>
        </p:txBody>
      </p:sp>
      <p:sp>
        <p:nvSpPr>
          <p:cNvPr id="3" name="Espace réservé du contenu 2"/>
          <p:cNvSpPr>
            <a:spLocks noGrp="1"/>
          </p:cNvSpPr>
          <p:nvPr>
            <p:ph idx="1"/>
          </p:nvPr>
        </p:nvSpPr>
        <p:spPr>
          <a:xfrm>
            <a:off x="721453" y="1266737"/>
            <a:ext cx="8825220" cy="4899171"/>
          </a:xfrm>
        </p:spPr>
        <p:txBody>
          <a:bodyPr/>
          <a:lstStyle/>
          <a:p>
            <a:r>
              <a:rPr lang="fr-FR" sz="2400" dirty="0">
                <a:solidFill>
                  <a:schemeClr val="tx1"/>
                </a:solidFill>
              </a:rPr>
              <a:t>Après le 12 octobre, réception du bulletin </a:t>
            </a:r>
            <a:r>
              <a:rPr lang="fr-FR" sz="2400" dirty="0" err="1">
                <a:solidFill>
                  <a:schemeClr val="tx1"/>
                </a:solidFill>
              </a:rPr>
              <a:t>mi-période</a:t>
            </a:r>
            <a:r>
              <a:rPr lang="fr-FR" sz="2400" dirty="0">
                <a:solidFill>
                  <a:schemeClr val="tx1"/>
                </a:solidFill>
              </a:rPr>
              <a:t>.</a:t>
            </a:r>
          </a:p>
          <a:p>
            <a:r>
              <a:rPr lang="fr-FR" sz="2400" dirty="0">
                <a:solidFill>
                  <a:schemeClr val="tx1"/>
                </a:solidFill>
              </a:rPr>
              <a:t>Mardi 6 décembre à partir de 15h30: réunion parents-professeurs.</a:t>
            </a:r>
          </a:p>
          <a:p>
            <a:r>
              <a:rPr lang="fr-FR" sz="2400" dirty="0">
                <a:solidFill>
                  <a:schemeClr val="tx1"/>
                </a:solidFill>
              </a:rPr>
              <a:t>Samedi 21 Janvier : loto à 20h45 au Palais des Congrès.</a:t>
            </a:r>
          </a:p>
          <a:p>
            <a:r>
              <a:rPr lang="fr-FR" sz="2400" dirty="0">
                <a:solidFill>
                  <a:schemeClr val="tx1"/>
                </a:solidFill>
              </a:rPr>
              <a:t>Samedi 25 et dimanche 26 mars: kermesse.</a:t>
            </a:r>
          </a:p>
          <a:p>
            <a:r>
              <a:rPr lang="fr-FR" sz="2400" dirty="0">
                <a:solidFill>
                  <a:schemeClr val="tx1"/>
                </a:solidFill>
              </a:rPr>
              <a:t>Dimanche 21 mai: Profession de Foi.</a:t>
            </a:r>
          </a:p>
        </p:txBody>
      </p:sp>
    </p:spTree>
    <p:extLst>
      <p:ext uri="{BB962C8B-B14F-4D97-AF65-F5344CB8AC3E}">
        <p14:creationId xmlns:p14="http://schemas.microsoft.com/office/powerpoint/2010/main" val="3029299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7304" y="643855"/>
            <a:ext cx="8854071" cy="4934824"/>
          </a:xfrm>
        </p:spPr>
        <p:txBody>
          <a:bodyPr/>
          <a:lstStyle/>
          <a:p>
            <a:r>
              <a:rPr lang="fr-FR" dirty="0">
                <a:solidFill>
                  <a:schemeClr val="tx1"/>
                </a:solidFill>
              </a:rPr>
              <a:t>Si vous souhaitez prendre un rendez-vous avec l’un des professeurs avant la rencontre parents-professeurs merci d’utiliser le carnet de liaison de votre enfant.</a:t>
            </a:r>
          </a:p>
          <a:p>
            <a:endParaRPr lang="fr-FR" dirty="0">
              <a:solidFill>
                <a:schemeClr val="tx1"/>
              </a:solidFill>
            </a:endParaRPr>
          </a:p>
          <a:p>
            <a:pPr algn="ctr"/>
            <a:r>
              <a:rPr lang="fr-FR" sz="2400" dirty="0">
                <a:solidFill>
                  <a:schemeClr val="tx1"/>
                </a:solidFill>
              </a:rPr>
              <a:t>Merci pour votre attention.</a:t>
            </a:r>
          </a:p>
          <a:p>
            <a:pPr marL="0" indent="0" algn="ctr">
              <a:buNone/>
            </a:pPr>
            <a:r>
              <a:rPr lang="fr-FR" sz="4400" dirty="0">
                <a:solidFill>
                  <a:schemeClr val="tx1"/>
                </a:solidFill>
              </a:rPr>
              <a:t>Bonne soirée et bonne année scolaire.</a:t>
            </a:r>
          </a:p>
        </p:txBody>
      </p:sp>
    </p:spTree>
    <p:extLst>
      <p:ext uri="{BB962C8B-B14F-4D97-AF65-F5344CB8AC3E}">
        <p14:creationId xmlns:p14="http://schemas.microsoft.com/office/powerpoint/2010/main" val="3825363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431" y="74723"/>
            <a:ext cx="8534400" cy="1507067"/>
          </a:xfrm>
        </p:spPr>
        <p:txBody>
          <a:bodyPr/>
          <a:lstStyle/>
          <a:p>
            <a:r>
              <a:rPr lang="fr-FR" dirty="0"/>
              <a:t>Fonctionnement du niveau 5°</a:t>
            </a:r>
            <a:br>
              <a:rPr lang="fr-FR" dirty="0"/>
            </a:br>
            <a:endParaRPr lang="fr-FR" dirty="0"/>
          </a:p>
        </p:txBody>
      </p:sp>
      <p:sp>
        <p:nvSpPr>
          <p:cNvPr id="3" name="Espace réservé du contenu 2"/>
          <p:cNvSpPr>
            <a:spLocks noGrp="1"/>
          </p:cNvSpPr>
          <p:nvPr>
            <p:ph idx="1"/>
          </p:nvPr>
        </p:nvSpPr>
        <p:spPr>
          <a:xfrm>
            <a:off x="721453" y="1015068"/>
            <a:ext cx="8800052" cy="5503178"/>
          </a:xfrm>
        </p:spPr>
        <p:txBody>
          <a:bodyPr>
            <a:normAutofit/>
          </a:bodyPr>
          <a:lstStyle/>
          <a:p>
            <a:r>
              <a:rPr lang="fr-FR" dirty="0">
                <a:solidFill>
                  <a:schemeClr val="tx1"/>
                </a:solidFill>
              </a:rPr>
              <a:t>Professeurs principaux: Mme </a:t>
            </a:r>
            <a:r>
              <a:rPr lang="fr-FR" dirty="0" err="1">
                <a:solidFill>
                  <a:schemeClr val="tx1"/>
                </a:solidFill>
              </a:rPr>
              <a:t>Iribarren</a:t>
            </a:r>
            <a:r>
              <a:rPr lang="fr-FR" dirty="0">
                <a:solidFill>
                  <a:schemeClr val="tx1"/>
                </a:solidFill>
              </a:rPr>
              <a:t> (5°A), Mme Cabrol (5°B),</a:t>
            </a:r>
          </a:p>
          <a:p>
            <a:pPr marL="0" indent="0">
              <a:buNone/>
            </a:pPr>
            <a:r>
              <a:rPr lang="fr-FR" dirty="0">
                <a:solidFill>
                  <a:schemeClr val="tx1"/>
                </a:solidFill>
              </a:rPr>
              <a:t> M. Galonnier (5°C).</a:t>
            </a:r>
          </a:p>
          <a:p>
            <a:r>
              <a:rPr lang="fr-FR" dirty="0">
                <a:solidFill>
                  <a:schemeClr val="tx1"/>
                </a:solidFill>
              </a:rPr>
              <a:t>Educateur de niveau : M. </a:t>
            </a:r>
            <a:r>
              <a:rPr lang="fr-FR" dirty="0" err="1">
                <a:solidFill>
                  <a:schemeClr val="tx1"/>
                </a:solidFill>
              </a:rPr>
              <a:t>Depouilly</a:t>
            </a:r>
            <a:r>
              <a:rPr lang="fr-FR" dirty="0">
                <a:solidFill>
                  <a:schemeClr val="tx1"/>
                </a:solidFill>
              </a:rPr>
              <a:t> aidé de Mmes </a:t>
            </a:r>
            <a:r>
              <a:rPr lang="fr-FR" dirty="0" err="1">
                <a:solidFill>
                  <a:schemeClr val="tx1"/>
                </a:solidFill>
              </a:rPr>
              <a:t>Bataillou</a:t>
            </a:r>
            <a:r>
              <a:rPr lang="fr-FR" dirty="0">
                <a:solidFill>
                  <a:schemeClr val="tx1"/>
                </a:solidFill>
              </a:rPr>
              <a:t> et Cals.</a:t>
            </a:r>
          </a:p>
          <a:p>
            <a:r>
              <a:rPr lang="fr-FR" dirty="0">
                <a:solidFill>
                  <a:schemeClr val="tx1"/>
                </a:solidFill>
              </a:rPr>
              <a:t>Animatrice de niveau : Mme </a:t>
            </a:r>
            <a:r>
              <a:rPr lang="fr-FR" dirty="0" err="1">
                <a:solidFill>
                  <a:schemeClr val="tx1"/>
                </a:solidFill>
              </a:rPr>
              <a:t>Iribarren</a:t>
            </a:r>
            <a:r>
              <a:rPr lang="fr-FR" dirty="0">
                <a:solidFill>
                  <a:schemeClr val="tx1"/>
                </a:solidFill>
              </a:rPr>
              <a:t>.</a:t>
            </a:r>
          </a:p>
          <a:p>
            <a:r>
              <a:rPr lang="fr-FR" dirty="0">
                <a:solidFill>
                  <a:schemeClr val="tx1"/>
                </a:solidFill>
              </a:rPr>
              <a:t>Directrice adjointe au collège : Mme Baute-Moncayo.</a:t>
            </a:r>
          </a:p>
          <a:p>
            <a:r>
              <a:rPr lang="fr-FR" dirty="0">
                <a:solidFill>
                  <a:schemeClr val="tx1"/>
                </a:solidFill>
              </a:rPr>
              <a:t>Comme en 6°, les élèves ont un permis à points qui correspond à une charte de comportement, elle-même en accord avec notre règlement intérieur.</a:t>
            </a:r>
          </a:p>
          <a:p>
            <a:r>
              <a:rPr lang="fr-FR" dirty="0">
                <a:solidFill>
                  <a:schemeClr val="tx1"/>
                </a:solidFill>
              </a:rPr>
              <a:t>La communication avec la famille se fait à l’aide du carnet de liaison, et il est tout à fait possible, si nécessaire, de prendre ainsi rendez-vous avec un professeur. Si vous l’avez choisi, les circulaires seront envoyées par mail.</a:t>
            </a:r>
          </a:p>
          <a:p>
            <a:endParaRPr lang="fr-FR" dirty="0">
              <a:solidFill>
                <a:schemeClr val="tx1"/>
              </a:solidFill>
            </a:endParaRPr>
          </a:p>
          <a:p>
            <a:endParaRPr lang="fr-FR" dirty="0">
              <a:solidFill>
                <a:schemeClr val="tx1"/>
              </a:solidFill>
            </a:endParaRPr>
          </a:p>
        </p:txBody>
      </p:sp>
    </p:spTree>
    <p:extLst>
      <p:ext uri="{BB962C8B-B14F-4D97-AF65-F5344CB8AC3E}">
        <p14:creationId xmlns:p14="http://schemas.microsoft.com/office/powerpoint/2010/main" val="416750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9653" y="182461"/>
            <a:ext cx="9458079" cy="6675539"/>
          </a:xfrm>
        </p:spPr>
        <p:txBody>
          <a:bodyPr>
            <a:normAutofit/>
          </a:bodyPr>
          <a:lstStyle/>
          <a:p>
            <a:r>
              <a:rPr lang="fr-FR" dirty="0">
                <a:solidFill>
                  <a:schemeClr val="tx1"/>
                </a:solidFill>
              </a:rPr>
              <a:t>Le niveau 5° se compose de 3 classes 5°A, B, C.</a:t>
            </a:r>
          </a:p>
          <a:p>
            <a:pPr marL="0" indent="0">
              <a:buNone/>
            </a:pPr>
            <a:endParaRPr lang="fr-FR" dirty="0">
              <a:solidFill>
                <a:schemeClr val="tx1"/>
              </a:solidFill>
            </a:endParaRPr>
          </a:p>
          <a:p>
            <a:r>
              <a:rPr lang="fr-FR" dirty="0">
                <a:solidFill>
                  <a:schemeClr val="tx1"/>
                </a:solidFill>
              </a:rPr>
              <a:t>Le dispositif perfectionnement permet pour les cours de Mathématiques, Français, Histoire/Géographie et Anglais de regrouper certains élèves de 5° B et C en plus petit effectif (14) pour répondre au mieux aux difficultés et besoins de chacun.</a:t>
            </a:r>
          </a:p>
          <a:p>
            <a:pPr marL="0" indent="0">
              <a:buNone/>
            </a:pPr>
            <a:endParaRPr lang="fr-FR" dirty="0">
              <a:solidFill>
                <a:schemeClr val="tx1"/>
              </a:solidFill>
            </a:endParaRPr>
          </a:p>
          <a:p>
            <a:r>
              <a:rPr lang="fr-FR" dirty="0">
                <a:solidFill>
                  <a:schemeClr val="tx1"/>
                </a:solidFill>
              </a:rPr>
              <a:t>Plusieurs nouveautés pour les élèves de 5°: des séances de 55 ou 50 minutes le matin, le contrôle hebdomadaire du lundi matin 10h avec un planning établi à l’avance, les EPI et l’AP, la mise en place de la réforme.</a:t>
            </a:r>
          </a:p>
        </p:txBody>
      </p:sp>
    </p:spTree>
    <p:extLst>
      <p:ext uri="{BB962C8B-B14F-4D97-AF65-F5344CB8AC3E}">
        <p14:creationId xmlns:p14="http://schemas.microsoft.com/office/powerpoint/2010/main" val="415548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3092" y="-93305"/>
            <a:ext cx="6988029" cy="2281806"/>
          </a:xfrm>
        </p:spPr>
        <p:txBody>
          <a:bodyPr/>
          <a:lstStyle/>
          <a:p>
            <a:r>
              <a:rPr lang="fr-FR" dirty="0"/>
              <a:t>La Réforme: parlons-en…</a:t>
            </a:r>
          </a:p>
        </p:txBody>
      </p:sp>
      <p:sp>
        <p:nvSpPr>
          <p:cNvPr id="3" name="Espace réservé du contenu 2"/>
          <p:cNvSpPr>
            <a:spLocks noGrp="1"/>
          </p:cNvSpPr>
          <p:nvPr>
            <p:ph idx="1"/>
          </p:nvPr>
        </p:nvSpPr>
        <p:spPr>
          <a:xfrm>
            <a:off x="369116" y="1476462"/>
            <a:ext cx="9504726" cy="4899171"/>
          </a:xfrm>
        </p:spPr>
        <p:txBody>
          <a:bodyPr>
            <a:normAutofit lnSpcReduction="10000"/>
          </a:bodyPr>
          <a:lstStyle/>
          <a:p>
            <a:r>
              <a:rPr lang="fr-FR" dirty="0">
                <a:solidFill>
                  <a:schemeClr val="tx1"/>
                </a:solidFill>
              </a:rPr>
              <a:t>Elle est applicable dès cette rentrée pour les classes de 5°,4° et 3° qui constituent le cycle 4.</a:t>
            </a:r>
          </a:p>
          <a:p>
            <a:r>
              <a:rPr lang="fr-FR" dirty="0">
                <a:solidFill>
                  <a:schemeClr val="tx1"/>
                </a:solidFill>
              </a:rPr>
              <a:t>Elle met en œuvre de nouveaux programmes d’où l’adoption de nouveaux manuels scolaires, de nouvelles œuvres notamment en Français.  </a:t>
            </a:r>
          </a:p>
          <a:p>
            <a:r>
              <a:rPr lang="fr-FR" dirty="0">
                <a:solidFill>
                  <a:schemeClr val="tx1"/>
                </a:solidFill>
              </a:rPr>
              <a:t>En fin de cycle, c’est-à-dire en fin de 3°, les élèves devront avoir validé un ensemble de compétences pour obtenir le brevet ( mise en place d’un livret scolaire semblable à celui existant dans le primaire).</a:t>
            </a:r>
          </a:p>
          <a:p>
            <a:r>
              <a:rPr lang="fr-FR" dirty="0">
                <a:solidFill>
                  <a:schemeClr val="tx1"/>
                </a:solidFill>
              </a:rPr>
              <a:t>Ces compétences constituent un socle commun composé de 5 grands domaines: Des langages pour penser et communiquer, des méthodes et outils pour apprendre, la formation de la personne et du citoyen, les systèmes naturels et techniques, les représentations du monde et de l’activité humaine.</a:t>
            </a:r>
          </a:p>
          <a:p>
            <a:pPr marL="0" indent="0">
              <a:buNone/>
            </a:pPr>
            <a:r>
              <a:rPr lang="fr-FR" dirty="0">
                <a:solidFill>
                  <a:schemeClr val="tx1"/>
                </a:solidFill>
              </a:rPr>
              <a:t>Un exemple de compétence en Français: s’exprimer de façon maîtrisée face à un auditoire peut relever du domaine 1 du socle cité ci-dessus.</a:t>
            </a:r>
          </a:p>
        </p:txBody>
      </p:sp>
    </p:spTree>
    <p:extLst>
      <p:ext uri="{BB962C8B-B14F-4D97-AF65-F5344CB8AC3E}">
        <p14:creationId xmlns:p14="http://schemas.microsoft.com/office/powerpoint/2010/main" val="375510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004" y="260060"/>
            <a:ext cx="6233020" cy="2130802"/>
          </a:xfrm>
        </p:spPr>
        <p:txBody>
          <a:bodyPr>
            <a:normAutofit/>
          </a:bodyPr>
          <a:lstStyle/>
          <a:p>
            <a:r>
              <a:rPr lang="fr-FR" sz="2400" dirty="0"/>
              <a:t>Tous ces sigles, ça veut dire quoi???</a:t>
            </a:r>
          </a:p>
        </p:txBody>
      </p:sp>
      <p:sp>
        <p:nvSpPr>
          <p:cNvPr id="3" name="Espace réservé du contenu 2"/>
          <p:cNvSpPr>
            <a:spLocks noGrp="1"/>
          </p:cNvSpPr>
          <p:nvPr>
            <p:ph idx="1"/>
          </p:nvPr>
        </p:nvSpPr>
        <p:spPr>
          <a:xfrm>
            <a:off x="226503" y="1686186"/>
            <a:ext cx="9320169" cy="4462943"/>
          </a:xfrm>
        </p:spPr>
        <p:txBody>
          <a:bodyPr>
            <a:normAutofit fontScale="77500" lnSpcReduction="20000"/>
          </a:bodyPr>
          <a:lstStyle/>
          <a:p>
            <a:r>
              <a:rPr lang="fr-FR" sz="2300" dirty="0">
                <a:solidFill>
                  <a:schemeClr val="tx1"/>
                </a:solidFill>
              </a:rPr>
              <a:t>EPI: enseignement pratique interdisciplinaire. Plusieurs matières collaborent à la réalisation d’un  projet commun dans le but de réaliser une production finale. Deux EPI cette année:</a:t>
            </a:r>
          </a:p>
          <a:p>
            <a:pPr marL="0" indent="0">
              <a:buNone/>
            </a:pPr>
            <a:endParaRPr lang="fr-FR" sz="2300" dirty="0">
              <a:solidFill>
                <a:schemeClr val="tx1"/>
              </a:solidFill>
            </a:endParaRPr>
          </a:p>
          <a:p>
            <a:pPr marL="0" indent="0">
              <a:buNone/>
            </a:pPr>
            <a:r>
              <a:rPr lang="fr-FR" sz="2300" dirty="0">
                <a:solidFill>
                  <a:schemeClr val="tx1"/>
                </a:solidFill>
              </a:rPr>
              <a:t>EPI 1: « Tous les chemins mènent au latin ». Premier trimestre en Français, Latin et Histoire. Productions: un glossaire reprenant les expressions latines utilisées de nos jours et le carnet de voyage d’un personnage livrant ses impressions lors de ses visites des grandes villes bordant la Méditerranée.</a:t>
            </a:r>
          </a:p>
          <a:p>
            <a:pPr marL="0" indent="0">
              <a:buNone/>
            </a:pPr>
            <a:endParaRPr lang="fr-FR" sz="2300" dirty="0">
              <a:solidFill>
                <a:schemeClr val="tx1"/>
              </a:solidFill>
            </a:endParaRPr>
          </a:p>
          <a:p>
            <a:pPr marL="0" indent="0">
              <a:buNone/>
            </a:pPr>
            <a:r>
              <a:rPr lang="fr-FR" sz="2300" dirty="0">
                <a:solidFill>
                  <a:schemeClr val="tx1"/>
                </a:solidFill>
              </a:rPr>
              <a:t>EPI 2: « Au fil de l’</a:t>
            </a:r>
            <a:r>
              <a:rPr lang="fr-FR" sz="2300" dirty="0" err="1">
                <a:solidFill>
                  <a:schemeClr val="tx1"/>
                </a:solidFill>
              </a:rPr>
              <a:t>Arnette</a:t>
            </a:r>
            <a:r>
              <a:rPr lang="fr-FR" sz="2300" dirty="0">
                <a:solidFill>
                  <a:schemeClr val="tx1"/>
                </a:solidFill>
              </a:rPr>
              <a:t> ». Troisième trimestre. SVT, Chimie, Français, Géographie. Productions: reportages radio sur les risques d’inondation. Expériences sur la qualité de l’eau. Grand poster retraçant l’ensemble des recherches et découvertes des élèves concernant les inondations de 1999 et les risques.</a:t>
            </a:r>
          </a:p>
          <a:p>
            <a:pPr marL="0" indent="0">
              <a:buNone/>
            </a:pPr>
            <a:endParaRPr lang="fr-FR" dirty="0">
              <a:solidFill>
                <a:schemeClr val="tx1"/>
              </a:solidFill>
            </a:endParaRPr>
          </a:p>
          <a:p>
            <a:pPr marL="0" indent="0">
              <a:buNone/>
            </a:pPr>
            <a:r>
              <a:rPr lang="fr-FR" dirty="0">
                <a:solidFill>
                  <a:schemeClr val="tx1"/>
                </a:solidFill>
              </a:rPr>
              <a:t>-</a:t>
            </a:r>
          </a:p>
        </p:txBody>
      </p:sp>
    </p:spTree>
    <p:extLst>
      <p:ext uri="{BB962C8B-B14F-4D97-AF65-F5344CB8AC3E}">
        <p14:creationId xmlns:p14="http://schemas.microsoft.com/office/powerpoint/2010/main" val="297047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83" y="1239474"/>
            <a:ext cx="8534400" cy="4574097"/>
          </a:xfrm>
        </p:spPr>
        <p:txBody>
          <a:bodyPr>
            <a:normAutofit/>
          </a:bodyPr>
          <a:lstStyle/>
          <a:p>
            <a:r>
              <a:rPr lang="fr-FR" dirty="0">
                <a:solidFill>
                  <a:schemeClr val="tx1"/>
                </a:solidFill>
              </a:rPr>
              <a:t>AP: accompagnement personnalisé. </a:t>
            </a:r>
          </a:p>
          <a:p>
            <a:pPr marL="0" indent="0">
              <a:buNone/>
            </a:pPr>
            <a:r>
              <a:rPr lang="fr-FR" dirty="0">
                <a:solidFill>
                  <a:schemeClr val="tx1"/>
                </a:solidFill>
              </a:rPr>
              <a:t>Chaque semaine, le jeudi est planifiée une heure d’AP dans l’emploi du temps. Français et Mathématiques sont en alternance.</a:t>
            </a:r>
          </a:p>
          <a:p>
            <a:pPr marL="0" indent="0">
              <a:buNone/>
            </a:pPr>
            <a:r>
              <a:rPr lang="fr-FR" dirty="0">
                <a:solidFill>
                  <a:schemeClr val="tx1"/>
                </a:solidFill>
              </a:rPr>
              <a:t>Selon un planning établi, les autres matières font une heure d’AP à tour de rôle chaque semaine.</a:t>
            </a:r>
          </a:p>
          <a:p>
            <a:pPr marL="0" indent="0">
              <a:buNone/>
            </a:pPr>
            <a:r>
              <a:rPr lang="fr-FR" dirty="0">
                <a:solidFill>
                  <a:schemeClr val="tx1"/>
                </a:solidFill>
              </a:rPr>
              <a:t>Soit, au total, deux heures d’AP par semaine.</a:t>
            </a:r>
          </a:p>
          <a:p>
            <a:pPr marL="0" indent="0">
              <a:buNone/>
            </a:pPr>
            <a:r>
              <a:rPr lang="fr-FR" dirty="0">
                <a:solidFill>
                  <a:schemeClr val="tx1"/>
                </a:solidFill>
              </a:rPr>
              <a:t>Que fait-on en AP? Possibilité de reprendre des notions non comprises, de refaire des exercices, de perfectionner ses méthodes de travail, de préparer certains devoirs, pour certains d’approfondir, l’essentiel étant de partir des besoins des élèves.</a:t>
            </a:r>
          </a:p>
        </p:txBody>
      </p:sp>
    </p:spTree>
    <p:extLst>
      <p:ext uri="{BB962C8B-B14F-4D97-AF65-F5344CB8AC3E}">
        <p14:creationId xmlns:p14="http://schemas.microsoft.com/office/powerpoint/2010/main" val="3217015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8711458" cy="5308599"/>
          </a:xfrm>
        </p:spPr>
        <p:txBody>
          <a:bodyPr/>
          <a:lstStyle/>
          <a:p>
            <a:r>
              <a:rPr lang="fr-FR" sz="2800" dirty="0">
                <a:solidFill>
                  <a:schemeClr val="tx1"/>
                </a:solidFill>
              </a:rPr>
              <a:t>Les parcours:</a:t>
            </a:r>
          </a:p>
          <a:p>
            <a:r>
              <a:rPr lang="fr-FR" sz="2400" dirty="0">
                <a:solidFill>
                  <a:schemeClr val="tx1"/>
                </a:solidFill>
              </a:rPr>
              <a:t>Le parcours avenir: il concerne l’orientation et la découverte du monde professionnel.</a:t>
            </a:r>
          </a:p>
          <a:p>
            <a:r>
              <a:rPr lang="fr-FR" sz="2400" dirty="0">
                <a:solidFill>
                  <a:schemeClr val="tx1"/>
                </a:solidFill>
              </a:rPr>
              <a:t>Le parcours citoyen: alimenté par les cours d’Education morale et civique, il met en avant les initiatives citoyennes des élèves au sein de la communauté.</a:t>
            </a:r>
          </a:p>
          <a:p>
            <a:r>
              <a:rPr lang="fr-FR" sz="2400" dirty="0">
                <a:solidFill>
                  <a:schemeClr val="tx1"/>
                </a:solidFill>
              </a:rPr>
              <a:t>Le parcours artistique et culturel: qui recense les découvertes en matière artistique et culturelle des élèves: littérature, musique, peinture, théâtre, cinéma.</a:t>
            </a:r>
          </a:p>
          <a:p>
            <a:r>
              <a:rPr lang="fr-FR" sz="2400" dirty="0">
                <a:solidFill>
                  <a:schemeClr val="tx1"/>
                </a:solidFill>
              </a:rPr>
              <a:t>Le parcours santé.</a:t>
            </a:r>
          </a:p>
          <a:p>
            <a:endParaRPr lang="fr-FR" sz="1600" dirty="0">
              <a:solidFill>
                <a:schemeClr val="tx1"/>
              </a:solidFill>
            </a:endParaRPr>
          </a:p>
        </p:txBody>
      </p:sp>
    </p:spTree>
    <p:extLst>
      <p:ext uri="{BB962C8B-B14F-4D97-AF65-F5344CB8AC3E}">
        <p14:creationId xmlns:p14="http://schemas.microsoft.com/office/powerpoint/2010/main" val="129406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002" y="159392"/>
            <a:ext cx="5687736" cy="2583808"/>
          </a:xfrm>
        </p:spPr>
        <p:txBody>
          <a:bodyPr/>
          <a:lstStyle/>
          <a:p>
            <a:r>
              <a:rPr lang="fr-FR" dirty="0"/>
              <a:t>Et les notes alors…</a:t>
            </a:r>
          </a:p>
        </p:txBody>
      </p:sp>
      <p:sp>
        <p:nvSpPr>
          <p:cNvPr id="3" name="Espace réservé du contenu 2"/>
          <p:cNvSpPr>
            <a:spLocks noGrp="1"/>
          </p:cNvSpPr>
          <p:nvPr>
            <p:ph idx="1"/>
          </p:nvPr>
        </p:nvSpPr>
        <p:spPr>
          <a:xfrm>
            <a:off x="377505" y="1149292"/>
            <a:ext cx="8766495" cy="4890781"/>
          </a:xfrm>
        </p:spPr>
        <p:txBody>
          <a:bodyPr>
            <a:normAutofit/>
          </a:bodyPr>
          <a:lstStyle/>
          <a:p>
            <a:r>
              <a:rPr lang="fr-FR" sz="2400" dirty="0">
                <a:solidFill>
                  <a:schemeClr val="tx1"/>
                </a:solidFill>
              </a:rPr>
              <a:t>Elles continuent bien évidemment d’exister, apparaîtront également sur le bulletin les compétences évaluées et des éléments relatifs aux EPI, à l’AP et aux parcours.</a:t>
            </a:r>
          </a:p>
          <a:p>
            <a:r>
              <a:rPr lang="fr-FR" sz="2400" dirty="0">
                <a:solidFill>
                  <a:schemeClr val="tx1"/>
                </a:solidFill>
              </a:rPr>
              <a:t>Les notes sont accessibles sur </a:t>
            </a:r>
            <a:r>
              <a:rPr lang="fr-FR" sz="2400" dirty="0" err="1">
                <a:solidFill>
                  <a:schemeClr val="tx1"/>
                </a:solidFill>
              </a:rPr>
              <a:t>Scolinfo</a:t>
            </a:r>
            <a:r>
              <a:rPr lang="fr-FR" sz="2400" dirty="0">
                <a:solidFill>
                  <a:schemeClr val="tx1"/>
                </a:solidFill>
              </a:rPr>
              <a:t>.</a:t>
            </a:r>
          </a:p>
        </p:txBody>
      </p:sp>
    </p:spTree>
    <p:extLst>
      <p:ext uri="{BB962C8B-B14F-4D97-AF65-F5344CB8AC3E}">
        <p14:creationId xmlns:p14="http://schemas.microsoft.com/office/powerpoint/2010/main" val="304130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5502"/>
            <a:ext cx="6090407" cy="1870744"/>
          </a:xfrm>
        </p:spPr>
        <p:txBody>
          <a:bodyPr/>
          <a:lstStyle/>
          <a:p>
            <a:r>
              <a:rPr lang="fr-FR" dirty="0"/>
              <a:t>Les projets du niveau 5°</a:t>
            </a:r>
            <a:br>
              <a:rPr lang="fr-FR" dirty="0"/>
            </a:br>
            <a:endParaRPr lang="fr-FR" dirty="0"/>
          </a:p>
        </p:txBody>
      </p:sp>
      <p:sp>
        <p:nvSpPr>
          <p:cNvPr id="3" name="Espace réservé du contenu 2"/>
          <p:cNvSpPr>
            <a:spLocks noGrp="1"/>
          </p:cNvSpPr>
          <p:nvPr>
            <p:ph idx="1"/>
          </p:nvPr>
        </p:nvSpPr>
        <p:spPr>
          <a:xfrm>
            <a:off x="218114" y="1132514"/>
            <a:ext cx="9848675" cy="4446165"/>
          </a:xfrm>
        </p:spPr>
        <p:txBody>
          <a:bodyPr>
            <a:normAutofit/>
          </a:bodyPr>
          <a:lstStyle/>
          <a:p>
            <a:r>
              <a:rPr lang="fr-FR" dirty="0">
                <a:solidFill>
                  <a:schemeClr val="tx1"/>
                </a:solidFill>
              </a:rPr>
              <a:t>Participation à la dictée d’ELA le 10 octobre et à la course le 18 octobre.</a:t>
            </a:r>
          </a:p>
          <a:p>
            <a:r>
              <a:rPr lang="fr-FR" dirty="0">
                <a:solidFill>
                  <a:schemeClr val="tx1"/>
                </a:solidFill>
              </a:rPr>
              <a:t>Conférence de Génération Numérique sur les risques d’internet. (Date à définir)</a:t>
            </a:r>
          </a:p>
          <a:p>
            <a:r>
              <a:rPr lang="fr-FR" dirty="0">
                <a:solidFill>
                  <a:schemeClr val="tx1"/>
                </a:solidFill>
              </a:rPr>
              <a:t>Sortie SVT pour découvrir sur le terrain les notions vues en cours. (Fin d’année).</a:t>
            </a:r>
          </a:p>
          <a:p>
            <a:r>
              <a:rPr lang="fr-FR" dirty="0">
                <a:solidFill>
                  <a:schemeClr val="tx1"/>
                </a:solidFill>
              </a:rPr>
              <a:t>Conférence en lien avec l’EPI ou pièce de théâtre.</a:t>
            </a:r>
          </a:p>
          <a:p>
            <a:r>
              <a:rPr lang="fr-FR" dirty="0">
                <a:solidFill>
                  <a:schemeClr val="tx1"/>
                </a:solidFill>
              </a:rPr>
              <a:t>Voyage scolaire La Rochelle et le Puy du Fou les 22, 23 et 24 mai 2017.</a:t>
            </a:r>
          </a:p>
        </p:txBody>
      </p:sp>
    </p:spTree>
    <p:extLst>
      <p:ext uri="{BB962C8B-B14F-4D97-AF65-F5344CB8AC3E}">
        <p14:creationId xmlns:p14="http://schemas.microsoft.com/office/powerpoint/2010/main" val="118874103"/>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106</TotalTime>
  <Words>831</Words>
  <Application>Microsoft Office PowerPoint</Application>
  <PresentationFormat>Grand écran</PresentationFormat>
  <Paragraphs>58</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Century Gothic</vt:lpstr>
      <vt:lpstr>Wingdings 3</vt:lpstr>
      <vt:lpstr>Secteur</vt:lpstr>
      <vt:lpstr>Réunion de présentation du niveau Cinquième.</vt:lpstr>
      <vt:lpstr>Fonctionnement du niveau 5° </vt:lpstr>
      <vt:lpstr>Présentation PowerPoint</vt:lpstr>
      <vt:lpstr>La Réforme: parlons-en…</vt:lpstr>
      <vt:lpstr>Tous ces sigles, ça veut dire quoi???</vt:lpstr>
      <vt:lpstr>Présentation PowerPoint</vt:lpstr>
      <vt:lpstr>Présentation PowerPoint</vt:lpstr>
      <vt:lpstr>Et les notes alors…</vt:lpstr>
      <vt:lpstr>Les projets du niveau 5° </vt:lpstr>
      <vt:lpstr>Quelques dates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présentation du niveau Cinquième.</dc:title>
  <dc:creator>Cécile IRIBARREN</dc:creator>
  <cp:lastModifiedBy>Cécile IRIBARREN</cp:lastModifiedBy>
  <cp:revision>13</cp:revision>
  <cp:lastPrinted>2016-09-18T14:02:33Z</cp:lastPrinted>
  <dcterms:created xsi:type="dcterms:W3CDTF">2016-09-11T14:58:30Z</dcterms:created>
  <dcterms:modified xsi:type="dcterms:W3CDTF">2016-09-18T14:10:28Z</dcterms:modified>
</cp:coreProperties>
</file>